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Default Extension="jpg" ContentType="image/jpg"/>
  <Override PartName="/ppt/slides/slide1.xml" ContentType="application/vnd.openxmlformats-officedocument.presentationml.slide+xml"/>
  <Override PartName="/ppt/slides/slide2.xml" ContentType="application/vnd.openxmlformats-officedocument.presentationml.slide+xml"/>
  <Default Extension="png" ContentType="image/png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10083800" cy="7562850"/>
  <p:notesSz cx="10083800" cy="7562850"/>
  <p:defaultTextStyle>
    <a:defPPr>
      <a:defRPr kern="0"/>
    </a:def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/Relationships>

</file>

<file path=ppt/media/image1.jp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jp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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697230" y="106009"/>
            <a:ext cx="8689339" cy="1549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bg1"/>
                </a:solidFill>
                <a:latin typeface="Lucida Sans"/>
                <a:cs typeface="Lucida San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512570" y="4235196"/>
            <a:ext cx="7058660" cy="18907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5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Lucida Sans"/>
                <a:cs typeface="Lucida San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65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Lucida Sans"/>
                <a:cs typeface="Lucida San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504190" y="1739455"/>
            <a:ext cx="4386453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5193157" y="1739455"/>
            <a:ext cx="4386453" cy="499148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400" b="0" i="0">
                <a:solidFill>
                  <a:schemeClr val="bg1"/>
                </a:solidFill>
                <a:latin typeface="Lucida Sans"/>
                <a:cs typeface="Lucida San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jpg"/></Relationships>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600"/>
            <a:ext cx="10079639" cy="755904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12469" y="578449"/>
            <a:ext cx="8658860" cy="6959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400" b="0" i="0">
                <a:solidFill>
                  <a:schemeClr val="bg1"/>
                </a:solidFill>
                <a:latin typeface="Lucida Sans"/>
                <a:cs typeface="Lucida Sans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101850" y="2383120"/>
            <a:ext cx="5612130" cy="15697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50" b="0" i="0">
                <a:solidFill>
                  <a:schemeClr val="bg1"/>
                </a:solidFill>
                <a:latin typeface="Times New Roman"/>
                <a:cs typeface="Times New Roman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428492" y="7033450"/>
            <a:ext cx="3226816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504190" y="7033450"/>
            <a:ext cx="2319274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7260336" y="7033450"/>
            <a:ext cx="2319274" cy="37814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
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Relationship Id="rId3" Type="http://schemas.openxmlformats.org/officeDocument/2006/relationships/image" Target="../media/image15.png"/><Relationship Id="rId4" Type="http://schemas.openxmlformats.org/officeDocument/2006/relationships/image" Target="../media/image16.jpg"/><Relationship Id="rId5" Type="http://schemas.openxmlformats.org/officeDocument/2006/relationships/image" Target="../media/image17.png"/></Relationships>
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Relationship Id="rId3" Type="http://schemas.openxmlformats.org/officeDocument/2006/relationships/image" Target="../media/image19.jpg"/></Relationships>
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jpg"/></Relationships>
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
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
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Relationship Id="rId3" Type="http://schemas.openxmlformats.org/officeDocument/2006/relationships/image" Target="../media/image9.jpg"/></Relationships>
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jpg"/></Relationships>
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
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ctr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3327400" marR="5080" indent="-3314700">
              <a:lnSpc>
                <a:spcPct val="113599"/>
              </a:lnSpc>
              <a:spcBef>
                <a:spcPts val="100"/>
              </a:spcBef>
            </a:pPr>
            <a:r>
              <a:rPr dirty="0" spc="-135"/>
              <a:t>Actor</a:t>
            </a:r>
            <a:r>
              <a:rPr dirty="0" spc="-235"/>
              <a:t> </a:t>
            </a:r>
            <a:r>
              <a:rPr dirty="0" spc="-160"/>
              <a:t>Critic</a:t>
            </a:r>
            <a:r>
              <a:rPr dirty="0" spc="-229"/>
              <a:t> </a:t>
            </a:r>
            <a:r>
              <a:rPr dirty="0" spc="-65"/>
              <a:t>Methods:</a:t>
            </a:r>
            <a:r>
              <a:rPr dirty="0" spc="-225"/>
              <a:t> </a:t>
            </a:r>
            <a:r>
              <a:rPr dirty="0" spc="-55"/>
              <a:t>From</a:t>
            </a:r>
            <a:r>
              <a:rPr dirty="0" spc="-235"/>
              <a:t> </a:t>
            </a:r>
            <a:r>
              <a:rPr dirty="0" spc="-10"/>
              <a:t>Paper</a:t>
            </a:r>
            <a:r>
              <a:rPr dirty="0" spc="-10"/>
              <a:t> </a:t>
            </a:r>
            <a:r>
              <a:rPr dirty="0" spc="-60"/>
              <a:t>to</a:t>
            </a:r>
            <a:r>
              <a:rPr dirty="0" spc="-290"/>
              <a:t> </a:t>
            </a:r>
            <a:r>
              <a:rPr dirty="0" spc="-20"/>
              <a:t>Code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1229360" y="4015070"/>
            <a:ext cx="7637145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000">
                <a:solidFill>
                  <a:srgbClr val="FFFFFF"/>
                </a:solidFill>
                <a:latin typeface="Arial"/>
                <a:cs typeface="Arial"/>
              </a:rPr>
              <a:t>Review</a:t>
            </a:r>
            <a:r>
              <a:rPr dirty="0" sz="4000" spc="-4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4000">
                <a:solidFill>
                  <a:srgbClr val="FFFFFF"/>
                </a:solidFill>
                <a:latin typeface="Arial"/>
                <a:cs typeface="Arial"/>
              </a:rPr>
              <a:t>of</a:t>
            </a:r>
            <a:r>
              <a:rPr dirty="0" sz="4000" spc="-3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4000">
                <a:solidFill>
                  <a:srgbClr val="FFFFFF"/>
                </a:solidFill>
                <a:latin typeface="Arial"/>
                <a:cs typeface="Arial"/>
              </a:rPr>
              <a:t>Fundamental</a:t>
            </a:r>
            <a:r>
              <a:rPr dirty="0" sz="4000" spc="-3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dirty="0" sz="4000" spc="-10">
                <a:solidFill>
                  <a:srgbClr val="FFFFFF"/>
                </a:solidFill>
                <a:latin typeface="Arial"/>
                <a:cs typeface="Arial"/>
              </a:rPr>
              <a:t>Concepts</a:t>
            </a:r>
            <a:endParaRPr sz="4000">
              <a:latin typeface="Arial"/>
              <a:cs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2235200">
              <a:lnSpc>
                <a:spcPct val="100000"/>
              </a:lnSpc>
              <a:spcBef>
                <a:spcPts val="100"/>
              </a:spcBef>
            </a:pPr>
            <a:r>
              <a:rPr dirty="0" spc="-80"/>
              <a:t>Optimal</a:t>
            </a:r>
            <a:r>
              <a:rPr dirty="0" spc="-245"/>
              <a:t> </a:t>
            </a:r>
            <a:r>
              <a:rPr dirty="0" spc="-65"/>
              <a:t>Policies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880110" y="1367120"/>
            <a:ext cx="2540000" cy="2540000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671830" y="3985860"/>
            <a:ext cx="288544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Compare</a:t>
            </a:r>
            <a:r>
              <a:rPr dirty="0" sz="3200" spc="1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policies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4055109" y="3985860"/>
            <a:ext cx="558927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Known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dynamics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→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Model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based</a:t>
            </a:r>
            <a:endParaRPr sz="3200">
              <a:latin typeface="Times New Roman"/>
              <a:cs typeface="Times New Roman"/>
            </a:endParaRPr>
          </a:p>
        </p:txBody>
      </p:sp>
      <p:pic>
        <p:nvPicPr>
          <p:cNvPr id="6" name="object 6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4140200" y="1034380"/>
            <a:ext cx="5368290" cy="3573779"/>
          </a:xfrm>
          <a:prstGeom prst="rect">
            <a:avLst/>
          </a:prstGeom>
        </p:spPr>
      </p:pic>
      <p:pic>
        <p:nvPicPr>
          <p:cNvPr id="7" name="object 7" descr="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86460" y="4746590"/>
            <a:ext cx="3901440" cy="2129790"/>
          </a:xfrm>
          <a:prstGeom prst="rect">
            <a:avLst/>
          </a:prstGeom>
        </p:spPr>
      </p:pic>
      <p:sp>
        <p:nvSpPr>
          <p:cNvPr id="8" name="object 8" descr=""/>
          <p:cNvSpPr txBox="1"/>
          <p:nvPr/>
        </p:nvSpPr>
        <p:spPr>
          <a:xfrm>
            <a:off x="95250" y="6961470"/>
            <a:ext cx="569976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Unknown</a:t>
            </a:r>
            <a:r>
              <a:rPr dirty="0" sz="3200" spc="1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dynamics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→</a:t>
            </a:r>
            <a:r>
              <a:rPr dirty="0" sz="3200" spc="1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Model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20">
                <a:solidFill>
                  <a:srgbClr val="FFFFFF"/>
                </a:solidFill>
                <a:latin typeface="Times New Roman"/>
                <a:cs typeface="Times New Roman"/>
              </a:rPr>
              <a:t>free</a:t>
            </a:r>
            <a:endParaRPr sz="3200">
              <a:latin typeface="Times New Roman"/>
              <a:cs typeface="Times New Roman"/>
            </a:endParaRPr>
          </a:p>
        </p:txBody>
      </p:sp>
      <p:pic>
        <p:nvPicPr>
          <p:cNvPr id="9" name="object 9" descr="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7020559" y="4820249"/>
            <a:ext cx="1979929" cy="2199640"/>
          </a:xfrm>
          <a:prstGeom prst="rect">
            <a:avLst/>
          </a:prstGeom>
        </p:spPr>
      </p:pic>
      <p:sp>
        <p:nvSpPr>
          <p:cNvPr id="10" name="object 10" descr=""/>
          <p:cNvSpPr txBox="1"/>
          <p:nvPr/>
        </p:nvSpPr>
        <p:spPr>
          <a:xfrm>
            <a:off x="6971030" y="6924640"/>
            <a:ext cx="1946275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Exploration</a:t>
            </a:r>
            <a:endParaRPr sz="3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136650">
              <a:lnSpc>
                <a:spcPct val="100000"/>
              </a:lnSpc>
              <a:spcBef>
                <a:spcPts val="100"/>
              </a:spcBef>
            </a:pPr>
            <a:r>
              <a:rPr dirty="0" spc="-110"/>
              <a:t>Explore</a:t>
            </a:r>
            <a:r>
              <a:rPr dirty="0" spc="-200"/>
              <a:t> </a:t>
            </a:r>
            <a:r>
              <a:rPr dirty="0" spc="-145"/>
              <a:t>Exploit</a:t>
            </a:r>
            <a:r>
              <a:rPr dirty="0" spc="-195"/>
              <a:t> </a:t>
            </a:r>
            <a:r>
              <a:rPr dirty="0" spc="-25"/>
              <a:t>Dilemma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69619" y="1797650"/>
            <a:ext cx="3910329" cy="2602230"/>
          </a:xfrm>
          <a:prstGeom prst="rect">
            <a:avLst/>
          </a:prstGeom>
        </p:spPr>
      </p:pic>
      <p:pic>
        <p:nvPicPr>
          <p:cNvPr id="4" name="object 4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400040" y="3240370"/>
            <a:ext cx="3901440" cy="2599690"/>
          </a:xfrm>
          <a:prstGeom prst="rect">
            <a:avLst/>
          </a:prstGeom>
        </p:spPr>
      </p:pic>
      <p:sp>
        <p:nvSpPr>
          <p:cNvPr id="5" name="object 5" descr=""/>
          <p:cNvSpPr txBox="1"/>
          <p:nvPr/>
        </p:nvSpPr>
        <p:spPr>
          <a:xfrm>
            <a:off x="419100" y="4440520"/>
            <a:ext cx="9249410" cy="19570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Epsilon</a:t>
            </a:r>
            <a:r>
              <a:rPr dirty="0" sz="3200" spc="-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greedy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(Q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Learning)</a:t>
            </a:r>
            <a:endParaRPr sz="32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</a:pPr>
            <a:endParaRPr sz="3500">
              <a:latin typeface="Times New Roman"/>
              <a:cs typeface="Times New Roman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3000">
              <a:latin typeface="Times New Roman"/>
              <a:cs typeface="Times New Roman"/>
            </a:endParaRPr>
          </a:p>
          <a:p>
            <a:pPr marL="4512310">
              <a:lnSpc>
                <a:spcPct val="100000"/>
              </a:lnSpc>
            </a:pP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Approximate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Policy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Directly</a:t>
            </a:r>
            <a:endParaRPr sz="3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384935">
              <a:lnSpc>
                <a:spcPct val="100000"/>
              </a:lnSpc>
              <a:spcBef>
                <a:spcPts val="100"/>
              </a:spcBef>
            </a:pPr>
            <a:r>
              <a:rPr dirty="0"/>
              <a:t>On</a:t>
            </a:r>
            <a:r>
              <a:rPr dirty="0" spc="-280"/>
              <a:t> </a:t>
            </a:r>
            <a:r>
              <a:rPr dirty="0" spc="-75"/>
              <a:t>Policy</a:t>
            </a:r>
            <a:r>
              <a:rPr dirty="0" spc="-254"/>
              <a:t> </a:t>
            </a:r>
            <a:r>
              <a:rPr dirty="0" spc="-155"/>
              <a:t>vs.</a:t>
            </a:r>
            <a:r>
              <a:rPr dirty="0" spc="-254"/>
              <a:t> </a:t>
            </a:r>
            <a:r>
              <a:rPr dirty="0" spc="-90"/>
              <a:t>Off</a:t>
            </a:r>
            <a:r>
              <a:rPr dirty="0" spc="-260"/>
              <a:t> </a:t>
            </a:r>
            <a:r>
              <a:rPr dirty="0" spc="-40"/>
              <a:t>Policy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455930" y="2073240"/>
            <a:ext cx="170815" cy="24511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450" spc="-70">
                <a:solidFill>
                  <a:srgbClr val="FFFFFF"/>
                </a:solidFill>
                <a:latin typeface="Cambria"/>
                <a:cs typeface="Cambria"/>
              </a:rPr>
              <a:t>●</a:t>
            </a:r>
            <a:endParaRPr sz="1450">
              <a:latin typeface="Cambria"/>
              <a:cs typeface="Cambria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779780" y="1943699"/>
            <a:ext cx="7739380" cy="963930"/>
          </a:xfrm>
          <a:prstGeom prst="rect">
            <a:avLst/>
          </a:prstGeom>
        </p:spPr>
        <p:txBody>
          <a:bodyPr wrap="square" lIns="0" tIns="58419" rIns="0" bIns="0" rtlCol="0" vert="horz">
            <a:spAutoFit/>
          </a:bodyPr>
          <a:lstStyle/>
          <a:p>
            <a:pPr marL="12700" marR="5080">
              <a:lnSpc>
                <a:spcPts val="3550"/>
              </a:lnSpc>
              <a:spcBef>
                <a:spcPts val="459"/>
              </a:spcBef>
            </a:pP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One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policy</a:t>
            </a:r>
            <a:r>
              <a:rPr dirty="0" sz="3200" spc="1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generates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actions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3200" spc="1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updates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value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function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→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On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policy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455930" y="3656930"/>
            <a:ext cx="170815" cy="24511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450" spc="-70">
                <a:solidFill>
                  <a:srgbClr val="FFFFFF"/>
                </a:solidFill>
                <a:latin typeface="Cambria"/>
                <a:cs typeface="Cambria"/>
              </a:rPr>
              <a:t>●</a:t>
            </a:r>
            <a:endParaRPr sz="1450">
              <a:latin typeface="Cambria"/>
              <a:cs typeface="Cambria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779780" y="3527390"/>
            <a:ext cx="7851775" cy="965200"/>
          </a:xfrm>
          <a:prstGeom prst="rect">
            <a:avLst/>
          </a:prstGeom>
        </p:spPr>
        <p:txBody>
          <a:bodyPr wrap="square" lIns="0" tIns="57150" rIns="0" bIns="0" rtlCol="0" vert="horz">
            <a:spAutoFit/>
          </a:bodyPr>
          <a:lstStyle/>
          <a:p>
            <a:pPr marL="12700" marR="5080">
              <a:lnSpc>
                <a:spcPts val="3560"/>
              </a:lnSpc>
              <a:spcBef>
                <a:spcPts val="450"/>
              </a:spcBef>
            </a:pP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One</a:t>
            </a:r>
            <a:r>
              <a:rPr dirty="0" sz="3200" spc="1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policy</a:t>
            </a:r>
            <a:r>
              <a:rPr dirty="0" sz="3200" spc="1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generates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actions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3200" spc="1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another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policy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updates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value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function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→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Off</a:t>
            </a:r>
            <a:r>
              <a:rPr dirty="0" sz="3200" spc="-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policy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455930" y="5277449"/>
            <a:ext cx="170815" cy="24511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450" spc="-70">
                <a:solidFill>
                  <a:srgbClr val="FFFFFF"/>
                </a:solidFill>
                <a:latin typeface="Cambria"/>
                <a:cs typeface="Cambria"/>
              </a:rPr>
              <a:t>●</a:t>
            </a:r>
            <a:endParaRPr sz="1450">
              <a:latin typeface="Cambria"/>
              <a:cs typeface="Cambria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779780" y="5147910"/>
            <a:ext cx="611124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Epsilon</a:t>
            </a:r>
            <a:r>
              <a:rPr dirty="0" sz="3200" spc="-2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greedy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→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off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policy</a:t>
            </a:r>
            <a:r>
              <a:rPr dirty="0" sz="3200" spc="-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learning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455930" y="6464899"/>
            <a:ext cx="170815" cy="24511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450" spc="-70">
                <a:solidFill>
                  <a:srgbClr val="FFFFFF"/>
                </a:solidFill>
                <a:latin typeface="Cambria"/>
                <a:cs typeface="Cambria"/>
              </a:rPr>
              <a:t>●</a:t>
            </a:r>
            <a:endParaRPr sz="1450">
              <a:latin typeface="Cambria"/>
              <a:cs typeface="Cambria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779780" y="6335360"/>
            <a:ext cx="623189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Policy</a:t>
            </a:r>
            <a:r>
              <a:rPr dirty="0" sz="3200" spc="-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gradients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→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on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policy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learning</a:t>
            </a:r>
            <a:endParaRPr sz="3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2755900">
              <a:lnSpc>
                <a:spcPct val="100000"/>
              </a:lnSpc>
              <a:spcBef>
                <a:spcPts val="100"/>
              </a:spcBef>
            </a:pPr>
            <a:r>
              <a:rPr dirty="0" spc="-114"/>
              <a:t>Conclusions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455930" y="2073240"/>
            <a:ext cx="170815" cy="24511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450" spc="-70">
                <a:solidFill>
                  <a:srgbClr val="FFFFFF"/>
                </a:solidFill>
                <a:latin typeface="Cambria"/>
                <a:cs typeface="Cambria"/>
              </a:rPr>
              <a:t>●</a:t>
            </a:r>
            <a:endParaRPr sz="1450">
              <a:latin typeface="Cambria"/>
              <a:cs typeface="Cambria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779780" y="1943699"/>
            <a:ext cx="8277859" cy="963930"/>
          </a:xfrm>
          <a:prstGeom prst="rect">
            <a:avLst/>
          </a:prstGeom>
        </p:spPr>
        <p:txBody>
          <a:bodyPr wrap="square" lIns="0" tIns="58419" rIns="0" bIns="0" rtlCol="0" vert="horz">
            <a:spAutoFit/>
          </a:bodyPr>
          <a:lstStyle/>
          <a:p>
            <a:pPr marL="12700" marR="5080">
              <a:lnSpc>
                <a:spcPts val="3550"/>
              </a:lnSpc>
              <a:spcBef>
                <a:spcPts val="459"/>
              </a:spcBef>
            </a:pP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Keep</a:t>
            </a:r>
            <a:r>
              <a:rPr dirty="0" sz="3200" spc="-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track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rewards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to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estimate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value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action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value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functions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455930" y="3548980"/>
            <a:ext cx="170815" cy="24511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450" spc="-70">
                <a:solidFill>
                  <a:srgbClr val="FFFFFF"/>
                </a:solidFill>
                <a:latin typeface="Cambria"/>
                <a:cs typeface="Cambria"/>
              </a:rPr>
              <a:t>●</a:t>
            </a:r>
            <a:endParaRPr sz="1450">
              <a:latin typeface="Cambria"/>
              <a:cs typeface="Cambria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779780" y="3419440"/>
            <a:ext cx="6753225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Recursive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relationship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between</a:t>
            </a:r>
            <a:r>
              <a:rPr dirty="0" sz="3200" spc="1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functions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455930" y="4592920"/>
            <a:ext cx="170815" cy="24511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450" spc="-70">
                <a:solidFill>
                  <a:srgbClr val="FFFFFF"/>
                </a:solidFill>
                <a:latin typeface="Cambria"/>
                <a:cs typeface="Cambria"/>
              </a:rPr>
              <a:t>●</a:t>
            </a:r>
            <a:endParaRPr sz="1450">
              <a:latin typeface="Cambria"/>
              <a:cs typeface="Cambria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779780" y="4463380"/>
            <a:ext cx="828929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Have</a:t>
            </a:r>
            <a:r>
              <a:rPr dirty="0" sz="3200" spc="-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to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interact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w/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environment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to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learn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dynamics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455930" y="5636860"/>
            <a:ext cx="170815" cy="24511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450" spc="-70">
                <a:solidFill>
                  <a:srgbClr val="FFFFFF"/>
                </a:solidFill>
                <a:latin typeface="Cambria"/>
                <a:cs typeface="Cambria"/>
              </a:rPr>
              <a:t>●</a:t>
            </a:r>
            <a:endParaRPr sz="1450">
              <a:latin typeface="Cambria"/>
              <a:cs typeface="Cambria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779780" y="5507320"/>
            <a:ext cx="884936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Policy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gradient</a:t>
            </a:r>
            <a:r>
              <a:rPr dirty="0" sz="3200" spc="-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&amp;</a:t>
            </a:r>
            <a:r>
              <a:rPr dirty="0" sz="3200" spc="-17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Actor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critic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→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on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policy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model</a:t>
            </a:r>
            <a:r>
              <a:rPr dirty="0" sz="3200" spc="-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20">
                <a:solidFill>
                  <a:srgbClr val="FFFFFF"/>
                </a:solidFill>
                <a:latin typeface="Times New Roman"/>
                <a:cs typeface="Times New Roman"/>
              </a:rPr>
              <a:t>free</a:t>
            </a:r>
            <a:endParaRPr sz="3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59839" y="901030"/>
            <a:ext cx="7379970" cy="59804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787400">
              <a:lnSpc>
                <a:spcPct val="100000"/>
              </a:lnSpc>
              <a:spcBef>
                <a:spcPts val="100"/>
              </a:spcBef>
            </a:pPr>
            <a:r>
              <a:rPr dirty="0" spc="-190"/>
              <a:t>Agent,</a:t>
            </a:r>
            <a:r>
              <a:rPr dirty="0" spc="-195"/>
              <a:t> </a:t>
            </a:r>
            <a:r>
              <a:rPr dirty="0" spc="-80"/>
              <a:t>Environment,</a:t>
            </a:r>
            <a:r>
              <a:rPr dirty="0" spc="-190"/>
              <a:t> </a:t>
            </a:r>
            <a:r>
              <a:rPr dirty="0" spc="-80"/>
              <a:t>Action</a:t>
            </a:r>
          </a:p>
        </p:txBody>
      </p:sp>
      <p:grpSp>
        <p:nvGrpSpPr>
          <p:cNvPr id="3" name="object 3" descr=""/>
          <p:cNvGrpSpPr/>
          <p:nvPr/>
        </p:nvGrpSpPr>
        <p:grpSpPr>
          <a:xfrm>
            <a:off x="2590800" y="1980530"/>
            <a:ext cx="4969510" cy="5240020"/>
            <a:chOff x="2590800" y="1980530"/>
            <a:chExt cx="4969510" cy="5240020"/>
          </a:xfrm>
        </p:grpSpPr>
        <p:pic>
          <p:nvPicPr>
            <p:cNvPr id="4" name="object 4" descr="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2880359" y="1980530"/>
              <a:ext cx="4108449" cy="2567939"/>
            </a:xfrm>
            <a:prstGeom prst="rect">
              <a:avLst/>
            </a:prstGeom>
          </p:spPr>
        </p:pic>
        <p:pic>
          <p:nvPicPr>
            <p:cNvPr id="5" name="object 5" descr="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600450" y="5845139"/>
              <a:ext cx="1440179" cy="1174750"/>
            </a:xfrm>
            <a:prstGeom prst="rect">
              <a:avLst/>
            </a:prstGeom>
          </p:spPr>
        </p:pic>
        <p:sp>
          <p:nvSpPr>
            <p:cNvPr id="6" name="object 6" descr=""/>
            <p:cNvSpPr/>
            <p:nvPr/>
          </p:nvSpPr>
          <p:spPr>
            <a:xfrm>
              <a:off x="5355933" y="5531450"/>
              <a:ext cx="513080" cy="64769"/>
            </a:xfrm>
            <a:custGeom>
              <a:avLst/>
              <a:gdLst/>
              <a:ahLst/>
              <a:cxnLst/>
              <a:rect l="l" t="t" r="r" b="b"/>
              <a:pathLst>
                <a:path w="513079" h="64770">
                  <a:moveTo>
                    <a:pt x="512737" y="13970"/>
                  </a:moveTo>
                  <a:lnTo>
                    <a:pt x="376262" y="10160"/>
                  </a:lnTo>
                  <a:lnTo>
                    <a:pt x="285280" y="7620"/>
                  </a:lnTo>
                  <a:lnTo>
                    <a:pt x="12357" y="0"/>
                  </a:lnTo>
                  <a:lnTo>
                    <a:pt x="10896" y="7620"/>
                  </a:lnTo>
                  <a:lnTo>
                    <a:pt x="10414" y="10160"/>
                  </a:lnTo>
                  <a:lnTo>
                    <a:pt x="0" y="64770"/>
                  </a:lnTo>
                  <a:lnTo>
                    <a:pt x="505675" y="64770"/>
                  </a:lnTo>
                  <a:lnTo>
                    <a:pt x="506323" y="61188"/>
                  </a:lnTo>
                  <a:lnTo>
                    <a:pt x="508622" y="47320"/>
                  </a:lnTo>
                  <a:lnTo>
                    <a:pt x="510400" y="35585"/>
                  </a:lnTo>
                  <a:lnTo>
                    <a:pt x="511670" y="26060"/>
                  </a:lnTo>
                  <a:lnTo>
                    <a:pt x="512432" y="18834"/>
                  </a:lnTo>
                  <a:lnTo>
                    <a:pt x="512737" y="13970"/>
                  </a:lnTo>
                  <a:close/>
                </a:path>
              </a:pathLst>
            </a:custGeom>
            <a:solidFill>
              <a:srgbClr val="C8450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5345767" y="5593680"/>
              <a:ext cx="516890" cy="55880"/>
            </a:xfrm>
            <a:custGeom>
              <a:avLst/>
              <a:gdLst/>
              <a:ahLst/>
              <a:cxnLst/>
              <a:rect l="l" t="t" r="r" b="b"/>
              <a:pathLst>
                <a:path w="516889" h="55879">
                  <a:moveTo>
                    <a:pt x="516306" y="0"/>
                  </a:moveTo>
                  <a:lnTo>
                    <a:pt x="10655" y="0"/>
                  </a:lnTo>
                  <a:lnTo>
                    <a:pt x="0" y="55880"/>
                  </a:lnTo>
                  <a:lnTo>
                    <a:pt x="505560" y="55880"/>
                  </a:lnTo>
                  <a:lnTo>
                    <a:pt x="506282" y="52466"/>
                  </a:lnTo>
                  <a:lnTo>
                    <a:pt x="510252" y="32725"/>
                  </a:lnTo>
                  <a:lnTo>
                    <a:pt x="513651" y="14859"/>
                  </a:lnTo>
                  <a:lnTo>
                    <a:pt x="516306" y="0"/>
                  </a:lnTo>
                  <a:close/>
                </a:path>
              </a:pathLst>
            </a:custGeom>
            <a:solidFill>
              <a:srgbClr val="C8460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 descr=""/>
            <p:cNvSpPr/>
            <p:nvPr/>
          </p:nvSpPr>
          <p:spPr>
            <a:xfrm>
              <a:off x="5335353" y="5647020"/>
              <a:ext cx="516890" cy="57150"/>
            </a:xfrm>
            <a:custGeom>
              <a:avLst/>
              <a:gdLst/>
              <a:ahLst/>
              <a:cxnLst/>
              <a:rect l="l" t="t" r="r" b="b"/>
              <a:pathLst>
                <a:path w="516889" h="57150">
                  <a:moveTo>
                    <a:pt x="516511" y="0"/>
                  </a:moveTo>
                  <a:lnTo>
                    <a:pt x="10898" y="0"/>
                  </a:lnTo>
                  <a:lnTo>
                    <a:pt x="0" y="57150"/>
                  </a:lnTo>
                  <a:lnTo>
                    <a:pt x="503897" y="57150"/>
                  </a:lnTo>
                  <a:lnTo>
                    <a:pt x="506978" y="43893"/>
                  </a:lnTo>
                  <a:lnTo>
                    <a:pt x="512138" y="20656"/>
                  </a:lnTo>
                  <a:lnTo>
                    <a:pt x="516511" y="0"/>
                  </a:lnTo>
                  <a:close/>
                </a:path>
              </a:pathLst>
            </a:custGeom>
            <a:solidFill>
              <a:srgbClr val="C9470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 descr=""/>
            <p:cNvSpPr/>
            <p:nvPr/>
          </p:nvSpPr>
          <p:spPr>
            <a:xfrm>
              <a:off x="5325181" y="5701630"/>
              <a:ext cx="514984" cy="55880"/>
            </a:xfrm>
            <a:custGeom>
              <a:avLst/>
              <a:gdLst/>
              <a:ahLst/>
              <a:cxnLst/>
              <a:rect l="l" t="t" r="r" b="b"/>
              <a:pathLst>
                <a:path w="514985" h="55879">
                  <a:moveTo>
                    <a:pt x="514659" y="0"/>
                  </a:moveTo>
                  <a:lnTo>
                    <a:pt x="10655" y="0"/>
                  </a:lnTo>
                  <a:lnTo>
                    <a:pt x="0" y="55880"/>
                  </a:lnTo>
                  <a:lnTo>
                    <a:pt x="501071" y="55880"/>
                  </a:lnTo>
                  <a:lnTo>
                    <a:pt x="504960" y="40537"/>
                  </a:lnTo>
                  <a:lnTo>
                    <a:pt x="511372" y="14141"/>
                  </a:lnTo>
                  <a:lnTo>
                    <a:pt x="514659" y="0"/>
                  </a:lnTo>
                  <a:close/>
                </a:path>
              </a:pathLst>
            </a:custGeom>
            <a:solidFill>
              <a:srgbClr val="C9480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5315010" y="5754970"/>
              <a:ext cx="512445" cy="55880"/>
            </a:xfrm>
            <a:custGeom>
              <a:avLst/>
              <a:gdLst/>
              <a:ahLst/>
              <a:cxnLst/>
              <a:rect l="l" t="t" r="r" b="b"/>
              <a:pathLst>
                <a:path w="512445" h="55879">
                  <a:moveTo>
                    <a:pt x="511886" y="0"/>
                  </a:moveTo>
                  <a:lnTo>
                    <a:pt x="10655" y="0"/>
                  </a:lnTo>
                  <a:lnTo>
                    <a:pt x="0" y="55880"/>
                  </a:lnTo>
                  <a:lnTo>
                    <a:pt x="497146" y="55880"/>
                  </a:lnTo>
                  <a:lnTo>
                    <a:pt x="500346" y="44265"/>
                  </a:lnTo>
                  <a:lnTo>
                    <a:pt x="508071" y="15046"/>
                  </a:lnTo>
                  <a:lnTo>
                    <a:pt x="511886" y="0"/>
                  </a:lnTo>
                  <a:close/>
                </a:path>
              </a:pathLst>
            </a:custGeom>
            <a:solidFill>
              <a:srgbClr val="CA490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 descr=""/>
            <p:cNvSpPr/>
            <p:nvPr/>
          </p:nvSpPr>
          <p:spPr>
            <a:xfrm>
              <a:off x="5304596" y="5808310"/>
              <a:ext cx="508634" cy="57150"/>
            </a:xfrm>
            <a:custGeom>
              <a:avLst/>
              <a:gdLst/>
              <a:ahLst/>
              <a:cxnLst/>
              <a:rect l="l" t="t" r="r" b="b"/>
              <a:pathLst>
                <a:path w="508635" h="57150">
                  <a:moveTo>
                    <a:pt x="508260" y="0"/>
                  </a:moveTo>
                  <a:lnTo>
                    <a:pt x="10898" y="0"/>
                  </a:lnTo>
                  <a:lnTo>
                    <a:pt x="0" y="57149"/>
                  </a:lnTo>
                  <a:lnTo>
                    <a:pt x="492054" y="57149"/>
                  </a:lnTo>
                  <a:lnTo>
                    <a:pt x="493255" y="53133"/>
                  </a:lnTo>
                  <a:lnTo>
                    <a:pt x="502355" y="21429"/>
                  </a:lnTo>
                  <a:lnTo>
                    <a:pt x="508260" y="0"/>
                  </a:lnTo>
                  <a:close/>
                </a:path>
              </a:pathLst>
            </a:custGeom>
            <a:solidFill>
              <a:srgbClr val="CA490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 descr=""/>
            <p:cNvSpPr/>
            <p:nvPr/>
          </p:nvSpPr>
          <p:spPr>
            <a:xfrm>
              <a:off x="5294425" y="5862920"/>
              <a:ext cx="503555" cy="55880"/>
            </a:xfrm>
            <a:custGeom>
              <a:avLst/>
              <a:gdLst/>
              <a:ahLst/>
              <a:cxnLst/>
              <a:rect l="l" t="t" r="r" b="b"/>
              <a:pathLst>
                <a:path w="503554" h="55879">
                  <a:moveTo>
                    <a:pt x="502985" y="0"/>
                  </a:moveTo>
                  <a:lnTo>
                    <a:pt x="10655" y="0"/>
                  </a:lnTo>
                  <a:lnTo>
                    <a:pt x="0" y="55880"/>
                  </a:lnTo>
                  <a:lnTo>
                    <a:pt x="485979" y="55880"/>
                  </a:lnTo>
                  <a:lnTo>
                    <a:pt x="493615" y="31345"/>
                  </a:lnTo>
                  <a:lnTo>
                    <a:pt x="502985" y="0"/>
                  </a:lnTo>
                  <a:close/>
                </a:path>
              </a:pathLst>
            </a:custGeom>
            <a:solidFill>
              <a:srgbClr val="CC4A0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5284011" y="5916260"/>
              <a:ext cx="497205" cy="57150"/>
            </a:xfrm>
            <a:custGeom>
              <a:avLst/>
              <a:gdLst/>
              <a:ahLst/>
              <a:cxnLst/>
              <a:rect l="l" t="t" r="r" b="b"/>
              <a:pathLst>
                <a:path w="497204" h="57150">
                  <a:moveTo>
                    <a:pt x="497183" y="0"/>
                  </a:moveTo>
                  <a:lnTo>
                    <a:pt x="10898" y="0"/>
                  </a:lnTo>
                  <a:lnTo>
                    <a:pt x="0" y="57149"/>
                  </a:lnTo>
                  <a:lnTo>
                    <a:pt x="478673" y="57149"/>
                  </a:lnTo>
                  <a:lnTo>
                    <a:pt x="482213" y="46661"/>
                  </a:lnTo>
                  <a:lnTo>
                    <a:pt x="493492" y="11858"/>
                  </a:lnTo>
                  <a:lnTo>
                    <a:pt x="497183" y="0"/>
                  </a:lnTo>
                  <a:close/>
                </a:path>
              </a:pathLst>
            </a:custGeom>
            <a:solidFill>
              <a:srgbClr val="CC4B06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 descr=""/>
            <p:cNvSpPr/>
            <p:nvPr/>
          </p:nvSpPr>
          <p:spPr>
            <a:xfrm>
              <a:off x="5273839" y="5970870"/>
              <a:ext cx="490220" cy="55880"/>
            </a:xfrm>
            <a:custGeom>
              <a:avLst/>
              <a:gdLst/>
              <a:ahLst/>
              <a:cxnLst/>
              <a:rect l="l" t="t" r="r" b="b"/>
              <a:pathLst>
                <a:path w="490220" h="55879">
                  <a:moveTo>
                    <a:pt x="489702" y="0"/>
                  </a:moveTo>
                  <a:lnTo>
                    <a:pt x="10655" y="0"/>
                  </a:lnTo>
                  <a:lnTo>
                    <a:pt x="0" y="55880"/>
                  </a:lnTo>
                  <a:lnTo>
                    <a:pt x="470451" y="55880"/>
                  </a:lnTo>
                  <a:lnTo>
                    <a:pt x="480348" y="27717"/>
                  </a:lnTo>
                  <a:lnTo>
                    <a:pt x="489702" y="0"/>
                  </a:lnTo>
                  <a:close/>
                </a:path>
              </a:pathLst>
            </a:custGeom>
            <a:solidFill>
              <a:srgbClr val="CC4C0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 descr=""/>
            <p:cNvSpPr/>
            <p:nvPr/>
          </p:nvSpPr>
          <p:spPr>
            <a:xfrm>
              <a:off x="5267785" y="6024210"/>
              <a:ext cx="477520" cy="34290"/>
            </a:xfrm>
            <a:custGeom>
              <a:avLst/>
              <a:gdLst/>
              <a:ahLst/>
              <a:cxnLst/>
              <a:rect l="l" t="t" r="r" b="b"/>
              <a:pathLst>
                <a:path w="477520" h="34289">
                  <a:moveTo>
                    <a:pt x="477398" y="0"/>
                  </a:moveTo>
                  <a:lnTo>
                    <a:pt x="6538" y="0"/>
                  </a:lnTo>
                  <a:lnTo>
                    <a:pt x="0" y="34289"/>
                  </a:lnTo>
                  <a:lnTo>
                    <a:pt x="465004" y="34289"/>
                  </a:lnTo>
                  <a:lnTo>
                    <a:pt x="473594" y="10823"/>
                  </a:lnTo>
                  <a:lnTo>
                    <a:pt x="477398" y="0"/>
                  </a:lnTo>
                  <a:close/>
                </a:path>
              </a:pathLst>
            </a:custGeom>
            <a:solidFill>
              <a:srgbClr val="CC4D0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 descr=""/>
            <p:cNvSpPr/>
            <p:nvPr/>
          </p:nvSpPr>
          <p:spPr>
            <a:xfrm>
              <a:off x="5261972" y="6055960"/>
              <a:ext cx="471805" cy="33020"/>
            </a:xfrm>
            <a:custGeom>
              <a:avLst/>
              <a:gdLst/>
              <a:ahLst/>
              <a:cxnLst/>
              <a:rect l="l" t="t" r="r" b="b"/>
              <a:pathLst>
                <a:path w="471804" h="33020">
                  <a:moveTo>
                    <a:pt x="471746" y="0"/>
                  </a:moveTo>
                  <a:lnTo>
                    <a:pt x="6296" y="0"/>
                  </a:lnTo>
                  <a:lnTo>
                    <a:pt x="0" y="33019"/>
                  </a:lnTo>
                  <a:lnTo>
                    <a:pt x="459400" y="33019"/>
                  </a:lnTo>
                  <a:lnTo>
                    <a:pt x="465810" y="16215"/>
                  </a:lnTo>
                  <a:lnTo>
                    <a:pt x="471746" y="0"/>
                  </a:lnTo>
                  <a:close/>
                </a:path>
              </a:pathLst>
            </a:custGeom>
            <a:solidFill>
              <a:srgbClr val="CC4E07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 descr=""/>
            <p:cNvSpPr/>
            <p:nvPr/>
          </p:nvSpPr>
          <p:spPr>
            <a:xfrm>
              <a:off x="5256160" y="6086439"/>
              <a:ext cx="466725" cy="33020"/>
            </a:xfrm>
            <a:custGeom>
              <a:avLst/>
              <a:gdLst/>
              <a:ahLst/>
              <a:cxnLst/>
              <a:rect l="l" t="t" r="r" b="b"/>
              <a:pathLst>
                <a:path w="466725" h="33020">
                  <a:moveTo>
                    <a:pt x="466181" y="0"/>
                  </a:moveTo>
                  <a:lnTo>
                    <a:pt x="6296" y="0"/>
                  </a:lnTo>
                  <a:lnTo>
                    <a:pt x="0" y="33019"/>
                  </a:lnTo>
                  <a:lnTo>
                    <a:pt x="453432" y="33019"/>
                  </a:lnTo>
                  <a:lnTo>
                    <a:pt x="457222" y="23489"/>
                  </a:lnTo>
                  <a:lnTo>
                    <a:pt x="466181" y="0"/>
                  </a:lnTo>
                  <a:close/>
                </a:path>
              </a:pathLst>
            </a:custGeom>
            <a:solidFill>
              <a:srgbClr val="CD4F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 descr=""/>
            <p:cNvSpPr/>
            <p:nvPr/>
          </p:nvSpPr>
          <p:spPr>
            <a:xfrm>
              <a:off x="5250348" y="6116920"/>
              <a:ext cx="460375" cy="33020"/>
            </a:xfrm>
            <a:custGeom>
              <a:avLst/>
              <a:gdLst/>
              <a:ahLst/>
              <a:cxnLst/>
              <a:rect l="l" t="t" r="r" b="b"/>
              <a:pathLst>
                <a:path w="460375" h="33020">
                  <a:moveTo>
                    <a:pt x="460255" y="0"/>
                  </a:moveTo>
                  <a:lnTo>
                    <a:pt x="6296" y="0"/>
                  </a:lnTo>
                  <a:lnTo>
                    <a:pt x="0" y="33020"/>
                  </a:lnTo>
                  <a:lnTo>
                    <a:pt x="447098" y="33020"/>
                  </a:lnTo>
                  <a:lnTo>
                    <a:pt x="447815" y="31290"/>
                  </a:lnTo>
                  <a:lnTo>
                    <a:pt x="460255" y="0"/>
                  </a:lnTo>
                  <a:close/>
                </a:path>
              </a:pathLst>
            </a:custGeom>
            <a:solidFill>
              <a:srgbClr val="CD50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 descr=""/>
            <p:cNvSpPr/>
            <p:nvPr/>
          </p:nvSpPr>
          <p:spPr>
            <a:xfrm>
              <a:off x="5244535" y="6147400"/>
              <a:ext cx="454025" cy="33020"/>
            </a:xfrm>
            <a:custGeom>
              <a:avLst/>
              <a:gdLst/>
              <a:ahLst/>
              <a:cxnLst/>
              <a:rect l="l" t="t" r="r" b="b"/>
              <a:pathLst>
                <a:path w="454025" h="33020">
                  <a:moveTo>
                    <a:pt x="453949" y="0"/>
                  </a:moveTo>
                  <a:lnTo>
                    <a:pt x="6296" y="0"/>
                  </a:lnTo>
                  <a:lnTo>
                    <a:pt x="0" y="33019"/>
                  </a:lnTo>
                  <a:lnTo>
                    <a:pt x="440274" y="33019"/>
                  </a:lnTo>
                  <a:lnTo>
                    <a:pt x="453949" y="0"/>
                  </a:lnTo>
                  <a:close/>
                </a:path>
              </a:pathLst>
            </a:custGeom>
            <a:solidFill>
              <a:srgbClr val="CE5008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 descr=""/>
            <p:cNvSpPr/>
            <p:nvPr/>
          </p:nvSpPr>
          <p:spPr>
            <a:xfrm>
              <a:off x="5238723" y="6177880"/>
              <a:ext cx="447675" cy="33020"/>
            </a:xfrm>
            <a:custGeom>
              <a:avLst/>
              <a:gdLst/>
              <a:ahLst/>
              <a:cxnLst/>
              <a:rect l="l" t="t" r="r" b="b"/>
              <a:pathLst>
                <a:path w="447675" h="33020">
                  <a:moveTo>
                    <a:pt x="447139" y="0"/>
                  </a:moveTo>
                  <a:lnTo>
                    <a:pt x="6296" y="0"/>
                  </a:lnTo>
                  <a:lnTo>
                    <a:pt x="0" y="33020"/>
                  </a:lnTo>
                  <a:lnTo>
                    <a:pt x="433020" y="33020"/>
                  </a:lnTo>
                  <a:lnTo>
                    <a:pt x="443385" y="9054"/>
                  </a:lnTo>
                  <a:lnTo>
                    <a:pt x="447139" y="0"/>
                  </a:lnTo>
                  <a:close/>
                </a:path>
              </a:pathLst>
            </a:custGeom>
            <a:solidFill>
              <a:srgbClr val="CE510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1" name="object 21" descr=""/>
            <p:cNvSpPr/>
            <p:nvPr/>
          </p:nvSpPr>
          <p:spPr>
            <a:xfrm>
              <a:off x="5232911" y="6208360"/>
              <a:ext cx="440055" cy="33020"/>
            </a:xfrm>
            <a:custGeom>
              <a:avLst/>
              <a:gdLst/>
              <a:ahLst/>
              <a:cxnLst/>
              <a:rect l="l" t="t" r="r" b="b"/>
              <a:pathLst>
                <a:path w="440054" h="33020">
                  <a:moveTo>
                    <a:pt x="439931" y="0"/>
                  </a:moveTo>
                  <a:lnTo>
                    <a:pt x="6296" y="0"/>
                  </a:lnTo>
                  <a:lnTo>
                    <a:pt x="0" y="33019"/>
                  </a:lnTo>
                  <a:lnTo>
                    <a:pt x="425359" y="33019"/>
                  </a:lnTo>
                  <a:lnTo>
                    <a:pt x="432294" y="17658"/>
                  </a:lnTo>
                  <a:lnTo>
                    <a:pt x="439931" y="0"/>
                  </a:lnTo>
                  <a:close/>
                </a:path>
              </a:pathLst>
            </a:custGeom>
            <a:solidFill>
              <a:srgbClr val="CF520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 descr=""/>
            <p:cNvSpPr/>
            <p:nvPr/>
          </p:nvSpPr>
          <p:spPr>
            <a:xfrm>
              <a:off x="5227098" y="6238839"/>
              <a:ext cx="432434" cy="33020"/>
            </a:xfrm>
            <a:custGeom>
              <a:avLst/>
              <a:gdLst/>
              <a:ahLst/>
              <a:cxnLst/>
              <a:rect l="l" t="t" r="r" b="b"/>
              <a:pathLst>
                <a:path w="432435" h="33020">
                  <a:moveTo>
                    <a:pt x="432318" y="0"/>
                  </a:moveTo>
                  <a:lnTo>
                    <a:pt x="6296" y="0"/>
                  </a:lnTo>
                  <a:lnTo>
                    <a:pt x="0" y="33019"/>
                  </a:lnTo>
                  <a:lnTo>
                    <a:pt x="417280" y="33019"/>
                  </a:lnTo>
                  <a:lnTo>
                    <a:pt x="420337" y="26536"/>
                  </a:lnTo>
                  <a:lnTo>
                    <a:pt x="432318" y="0"/>
                  </a:lnTo>
                  <a:close/>
                </a:path>
              </a:pathLst>
            </a:custGeom>
            <a:solidFill>
              <a:srgbClr val="CF5309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 descr=""/>
            <p:cNvSpPr/>
            <p:nvPr/>
          </p:nvSpPr>
          <p:spPr>
            <a:xfrm>
              <a:off x="5221286" y="6269320"/>
              <a:ext cx="424815" cy="33020"/>
            </a:xfrm>
            <a:custGeom>
              <a:avLst/>
              <a:gdLst/>
              <a:ahLst/>
              <a:cxnLst/>
              <a:rect l="l" t="t" r="r" b="b"/>
              <a:pathLst>
                <a:path w="424814" h="33020">
                  <a:moveTo>
                    <a:pt x="424290" y="0"/>
                  </a:moveTo>
                  <a:lnTo>
                    <a:pt x="6296" y="0"/>
                  </a:lnTo>
                  <a:lnTo>
                    <a:pt x="0" y="33020"/>
                  </a:lnTo>
                  <a:lnTo>
                    <a:pt x="408719" y="33020"/>
                  </a:lnTo>
                  <a:lnTo>
                    <a:pt x="424290" y="0"/>
                  </a:lnTo>
                  <a:close/>
                </a:path>
              </a:pathLst>
            </a:custGeom>
            <a:solidFill>
              <a:srgbClr val="D0540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 descr=""/>
            <p:cNvSpPr/>
            <p:nvPr/>
          </p:nvSpPr>
          <p:spPr>
            <a:xfrm>
              <a:off x="5215474" y="6299800"/>
              <a:ext cx="415925" cy="33020"/>
            </a:xfrm>
            <a:custGeom>
              <a:avLst/>
              <a:gdLst/>
              <a:ahLst/>
              <a:cxnLst/>
              <a:rect l="l" t="t" r="r" b="b"/>
              <a:pathLst>
                <a:path w="415925" h="33020">
                  <a:moveTo>
                    <a:pt x="415729" y="0"/>
                  </a:moveTo>
                  <a:lnTo>
                    <a:pt x="6296" y="0"/>
                  </a:lnTo>
                  <a:lnTo>
                    <a:pt x="0" y="33019"/>
                  </a:lnTo>
                  <a:lnTo>
                    <a:pt x="399563" y="33019"/>
                  </a:lnTo>
                  <a:lnTo>
                    <a:pt x="413312" y="5125"/>
                  </a:lnTo>
                  <a:lnTo>
                    <a:pt x="415729" y="0"/>
                  </a:lnTo>
                  <a:close/>
                </a:path>
              </a:pathLst>
            </a:custGeom>
            <a:solidFill>
              <a:srgbClr val="D0550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5" name="object 25" descr=""/>
            <p:cNvSpPr/>
            <p:nvPr/>
          </p:nvSpPr>
          <p:spPr>
            <a:xfrm>
              <a:off x="5209419" y="6330280"/>
              <a:ext cx="407034" cy="34290"/>
            </a:xfrm>
            <a:custGeom>
              <a:avLst/>
              <a:gdLst/>
              <a:ahLst/>
              <a:cxnLst/>
              <a:rect l="l" t="t" r="r" b="b"/>
              <a:pathLst>
                <a:path w="407035" h="34289">
                  <a:moveTo>
                    <a:pt x="406869" y="0"/>
                  </a:moveTo>
                  <a:lnTo>
                    <a:pt x="6538" y="0"/>
                  </a:lnTo>
                  <a:lnTo>
                    <a:pt x="0" y="34290"/>
                  </a:lnTo>
                  <a:lnTo>
                    <a:pt x="389514" y="34290"/>
                  </a:lnTo>
                  <a:lnTo>
                    <a:pt x="399821" y="14300"/>
                  </a:lnTo>
                  <a:lnTo>
                    <a:pt x="406869" y="0"/>
                  </a:lnTo>
                  <a:close/>
                </a:path>
              </a:pathLst>
            </a:custGeom>
            <a:solidFill>
              <a:srgbClr val="D1550A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6" name="object 26" descr=""/>
            <p:cNvSpPr/>
            <p:nvPr/>
          </p:nvSpPr>
          <p:spPr>
            <a:xfrm>
              <a:off x="5202464" y="6362030"/>
              <a:ext cx="398145" cy="33020"/>
            </a:xfrm>
            <a:custGeom>
              <a:avLst/>
              <a:gdLst/>
              <a:ahLst/>
              <a:cxnLst/>
              <a:rect l="l" t="t" r="r" b="b"/>
              <a:pathLst>
                <a:path w="398145" h="33020">
                  <a:moveTo>
                    <a:pt x="397779" y="0"/>
                  </a:moveTo>
                  <a:lnTo>
                    <a:pt x="7439" y="0"/>
                  </a:lnTo>
                  <a:lnTo>
                    <a:pt x="2213" y="27404"/>
                  </a:lnTo>
                  <a:lnTo>
                    <a:pt x="0" y="33020"/>
                  </a:lnTo>
                  <a:lnTo>
                    <a:pt x="380493" y="33020"/>
                  </a:lnTo>
                  <a:lnTo>
                    <a:pt x="386318" y="22228"/>
                  </a:lnTo>
                  <a:lnTo>
                    <a:pt x="397779" y="0"/>
                  </a:lnTo>
                  <a:close/>
                </a:path>
              </a:pathLst>
            </a:custGeom>
            <a:solidFill>
              <a:srgbClr val="D1560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7" name="object 27" descr=""/>
            <p:cNvSpPr/>
            <p:nvPr/>
          </p:nvSpPr>
          <p:spPr>
            <a:xfrm>
              <a:off x="5190449" y="6392510"/>
              <a:ext cx="394335" cy="33020"/>
            </a:xfrm>
            <a:custGeom>
              <a:avLst/>
              <a:gdLst/>
              <a:ahLst/>
              <a:cxnLst/>
              <a:rect l="l" t="t" r="r" b="b"/>
              <a:pathLst>
                <a:path w="394335" h="33020">
                  <a:moveTo>
                    <a:pt x="393879" y="0"/>
                  </a:moveTo>
                  <a:lnTo>
                    <a:pt x="13016" y="0"/>
                  </a:lnTo>
                  <a:lnTo>
                    <a:pt x="0" y="33019"/>
                  </a:lnTo>
                  <a:lnTo>
                    <a:pt x="376011" y="33019"/>
                  </a:lnTo>
                  <a:lnTo>
                    <a:pt x="376948" y="31363"/>
                  </a:lnTo>
                  <a:lnTo>
                    <a:pt x="393879" y="0"/>
                  </a:lnTo>
                  <a:close/>
                </a:path>
              </a:pathLst>
            </a:custGeom>
            <a:solidFill>
              <a:srgbClr val="D2570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8" name="object 28" descr=""/>
            <p:cNvSpPr/>
            <p:nvPr/>
          </p:nvSpPr>
          <p:spPr>
            <a:xfrm>
              <a:off x="5178434" y="6422989"/>
              <a:ext cx="389890" cy="33020"/>
            </a:xfrm>
            <a:custGeom>
              <a:avLst/>
              <a:gdLst/>
              <a:ahLst/>
              <a:cxnLst/>
              <a:rect l="l" t="t" r="r" b="b"/>
              <a:pathLst>
                <a:path w="389889" h="33020">
                  <a:moveTo>
                    <a:pt x="389440" y="0"/>
                  </a:moveTo>
                  <a:lnTo>
                    <a:pt x="13016" y="0"/>
                  </a:lnTo>
                  <a:lnTo>
                    <a:pt x="0" y="33019"/>
                  </a:lnTo>
                  <a:lnTo>
                    <a:pt x="370784" y="33019"/>
                  </a:lnTo>
                  <a:lnTo>
                    <a:pt x="388963" y="883"/>
                  </a:lnTo>
                  <a:lnTo>
                    <a:pt x="389440" y="0"/>
                  </a:lnTo>
                  <a:close/>
                </a:path>
              </a:pathLst>
            </a:custGeom>
            <a:solidFill>
              <a:srgbClr val="D2580B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9" name="object 29" descr=""/>
            <p:cNvSpPr/>
            <p:nvPr/>
          </p:nvSpPr>
          <p:spPr>
            <a:xfrm>
              <a:off x="5166419" y="6453470"/>
              <a:ext cx="384810" cy="33020"/>
            </a:xfrm>
            <a:custGeom>
              <a:avLst/>
              <a:gdLst/>
              <a:ahLst/>
              <a:cxnLst/>
              <a:rect l="l" t="t" r="r" b="b"/>
              <a:pathLst>
                <a:path w="384810" h="33020">
                  <a:moveTo>
                    <a:pt x="384236" y="0"/>
                  </a:moveTo>
                  <a:lnTo>
                    <a:pt x="13016" y="0"/>
                  </a:lnTo>
                  <a:lnTo>
                    <a:pt x="0" y="33020"/>
                  </a:lnTo>
                  <a:lnTo>
                    <a:pt x="364915" y="33020"/>
                  </a:lnTo>
                  <a:lnTo>
                    <a:pt x="378650" y="9873"/>
                  </a:lnTo>
                  <a:lnTo>
                    <a:pt x="384236" y="0"/>
                  </a:lnTo>
                  <a:close/>
                </a:path>
              </a:pathLst>
            </a:custGeom>
            <a:solidFill>
              <a:srgbClr val="D2590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0" name="object 30" descr=""/>
            <p:cNvSpPr/>
            <p:nvPr/>
          </p:nvSpPr>
          <p:spPr>
            <a:xfrm>
              <a:off x="5154405" y="6483950"/>
              <a:ext cx="378460" cy="33020"/>
            </a:xfrm>
            <a:custGeom>
              <a:avLst/>
              <a:gdLst/>
              <a:ahLst/>
              <a:cxnLst/>
              <a:rect l="l" t="t" r="r" b="b"/>
              <a:pathLst>
                <a:path w="378460" h="33020">
                  <a:moveTo>
                    <a:pt x="378437" y="0"/>
                  </a:moveTo>
                  <a:lnTo>
                    <a:pt x="13016" y="0"/>
                  </a:lnTo>
                  <a:lnTo>
                    <a:pt x="0" y="33019"/>
                  </a:lnTo>
                  <a:lnTo>
                    <a:pt x="358413" y="33019"/>
                  </a:lnTo>
                  <a:lnTo>
                    <a:pt x="367380" y="18633"/>
                  </a:lnTo>
                  <a:lnTo>
                    <a:pt x="378437" y="0"/>
                  </a:lnTo>
                  <a:close/>
                </a:path>
              </a:pathLst>
            </a:custGeom>
            <a:solidFill>
              <a:srgbClr val="D3590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1" name="object 31" descr=""/>
            <p:cNvSpPr/>
            <p:nvPr/>
          </p:nvSpPr>
          <p:spPr>
            <a:xfrm>
              <a:off x="5142390" y="6514430"/>
              <a:ext cx="372110" cy="33020"/>
            </a:xfrm>
            <a:custGeom>
              <a:avLst/>
              <a:gdLst/>
              <a:ahLst/>
              <a:cxnLst/>
              <a:rect l="l" t="t" r="r" b="b"/>
              <a:pathLst>
                <a:path w="372110" h="33020">
                  <a:moveTo>
                    <a:pt x="372011" y="0"/>
                  </a:moveTo>
                  <a:lnTo>
                    <a:pt x="13016" y="0"/>
                  </a:lnTo>
                  <a:lnTo>
                    <a:pt x="0" y="33019"/>
                  </a:lnTo>
                  <a:lnTo>
                    <a:pt x="351242" y="33019"/>
                  </a:lnTo>
                  <a:lnTo>
                    <a:pt x="355135" y="27078"/>
                  </a:lnTo>
                  <a:lnTo>
                    <a:pt x="372011" y="0"/>
                  </a:lnTo>
                  <a:close/>
                </a:path>
              </a:pathLst>
            </a:custGeom>
            <a:solidFill>
              <a:srgbClr val="D35A0C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2" name="object 32" descr=""/>
            <p:cNvSpPr/>
            <p:nvPr/>
          </p:nvSpPr>
          <p:spPr>
            <a:xfrm>
              <a:off x="5130375" y="6544910"/>
              <a:ext cx="365125" cy="33020"/>
            </a:xfrm>
            <a:custGeom>
              <a:avLst/>
              <a:gdLst/>
              <a:ahLst/>
              <a:cxnLst/>
              <a:rect l="l" t="t" r="r" b="b"/>
              <a:pathLst>
                <a:path w="365125" h="33020">
                  <a:moveTo>
                    <a:pt x="364921" y="0"/>
                  </a:moveTo>
                  <a:lnTo>
                    <a:pt x="13016" y="0"/>
                  </a:lnTo>
                  <a:lnTo>
                    <a:pt x="0" y="33019"/>
                  </a:lnTo>
                  <a:lnTo>
                    <a:pt x="343281" y="33019"/>
                  </a:lnTo>
                  <a:lnTo>
                    <a:pt x="364921" y="0"/>
                  </a:lnTo>
                  <a:close/>
                </a:path>
              </a:pathLst>
            </a:custGeom>
            <a:solidFill>
              <a:srgbClr val="D45B0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3" name="object 33" descr=""/>
            <p:cNvSpPr/>
            <p:nvPr/>
          </p:nvSpPr>
          <p:spPr>
            <a:xfrm>
              <a:off x="5118360" y="6575389"/>
              <a:ext cx="357505" cy="33020"/>
            </a:xfrm>
            <a:custGeom>
              <a:avLst/>
              <a:gdLst/>
              <a:ahLst/>
              <a:cxnLst/>
              <a:rect l="l" t="t" r="r" b="b"/>
              <a:pathLst>
                <a:path w="357504" h="33020">
                  <a:moveTo>
                    <a:pt x="356961" y="0"/>
                  </a:moveTo>
                  <a:lnTo>
                    <a:pt x="13016" y="0"/>
                  </a:lnTo>
                  <a:lnTo>
                    <a:pt x="0" y="33019"/>
                  </a:lnTo>
                  <a:lnTo>
                    <a:pt x="334336" y="33019"/>
                  </a:lnTo>
                  <a:lnTo>
                    <a:pt x="353917" y="4644"/>
                  </a:lnTo>
                  <a:lnTo>
                    <a:pt x="356961" y="0"/>
                  </a:lnTo>
                  <a:close/>
                </a:path>
              </a:pathLst>
            </a:custGeom>
            <a:solidFill>
              <a:srgbClr val="D45C0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4" name="object 34" descr=""/>
            <p:cNvSpPr/>
            <p:nvPr/>
          </p:nvSpPr>
          <p:spPr>
            <a:xfrm>
              <a:off x="5106345" y="6605870"/>
              <a:ext cx="348615" cy="33020"/>
            </a:xfrm>
            <a:custGeom>
              <a:avLst/>
              <a:gdLst/>
              <a:ahLst/>
              <a:cxnLst/>
              <a:rect l="l" t="t" r="r" b="b"/>
              <a:pathLst>
                <a:path w="348614" h="33020">
                  <a:moveTo>
                    <a:pt x="348104" y="0"/>
                  </a:moveTo>
                  <a:lnTo>
                    <a:pt x="13016" y="0"/>
                  </a:lnTo>
                  <a:lnTo>
                    <a:pt x="0" y="33020"/>
                  </a:lnTo>
                  <a:lnTo>
                    <a:pt x="324534" y="33020"/>
                  </a:lnTo>
                  <a:lnTo>
                    <a:pt x="339679" y="12208"/>
                  </a:lnTo>
                  <a:lnTo>
                    <a:pt x="348104" y="0"/>
                  </a:lnTo>
                  <a:close/>
                </a:path>
              </a:pathLst>
            </a:custGeom>
            <a:solidFill>
              <a:srgbClr val="D55D0D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5" name="object 35" descr=""/>
            <p:cNvSpPr/>
            <p:nvPr/>
          </p:nvSpPr>
          <p:spPr>
            <a:xfrm>
              <a:off x="5094330" y="6636350"/>
              <a:ext cx="338455" cy="33020"/>
            </a:xfrm>
            <a:custGeom>
              <a:avLst/>
              <a:gdLst/>
              <a:ahLst/>
              <a:cxnLst/>
              <a:rect l="l" t="t" r="r" b="b"/>
              <a:pathLst>
                <a:path w="338454" h="33020">
                  <a:moveTo>
                    <a:pt x="338398" y="0"/>
                  </a:moveTo>
                  <a:lnTo>
                    <a:pt x="13016" y="0"/>
                  </a:lnTo>
                  <a:lnTo>
                    <a:pt x="0" y="33020"/>
                  </a:lnTo>
                  <a:lnTo>
                    <a:pt x="313802" y="33020"/>
                  </a:lnTo>
                  <a:lnTo>
                    <a:pt x="324422" y="19205"/>
                  </a:lnTo>
                  <a:lnTo>
                    <a:pt x="338398" y="0"/>
                  </a:lnTo>
                  <a:close/>
                </a:path>
              </a:pathLst>
            </a:custGeom>
            <a:solidFill>
              <a:srgbClr val="D55E0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6" name="object 36" descr=""/>
            <p:cNvSpPr/>
            <p:nvPr/>
          </p:nvSpPr>
          <p:spPr>
            <a:xfrm>
              <a:off x="5081815" y="6666830"/>
              <a:ext cx="328295" cy="34290"/>
            </a:xfrm>
            <a:custGeom>
              <a:avLst/>
              <a:gdLst/>
              <a:ahLst/>
              <a:cxnLst/>
              <a:rect l="l" t="t" r="r" b="b"/>
              <a:pathLst>
                <a:path w="328295" h="34290">
                  <a:moveTo>
                    <a:pt x="328270" y="0"/>
                  </a:moveTo>
                  <a:lnTo>
                    <a:pt x="13516" y="0"/>
                  </a:lnTo>
                  <a:lnTo>
                    <a:pt x="0" y="34289"/>
                  </a:lnTo>
                  <a:lnTo>
                    <a:pt x="301520" y="34289"/>
                  </a:lnTo>
                  <a:lnTo>
                    <a:pt x="308630" y="25550"/>
                  </a:lnTo>
                  <a:lnTo>
                    <a:pt x="328270" y="0"/>
                  </a:lnTo>
                  <a:close/>
                </a:path>
              </a:pathLst>
            </a:custGeom>
            <a:solidFill>
              <a:srgbClr val="D65E0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7" name="object 37" descr=""/>
            <p:cNvSpPr/>
            <p:nvPr/>
          </p:nvSpPr>
          <p:spPr>
            <a:xfrm>
              <a:off x="5069800" y="6698580"/>
              <a:ext cx="316230" cy="33020"/>
            </a:xfrm>
            <a:custGeom>
              <a:avLst/>
              <a:gdLst/>
              <a:ahLst/>
              <a:cxnLst/>
              <a:rect l="l" t="t" r="r" b="b"/>
              <a:pathLst>
                <a:path w="316229" h="33020">
                  <a:moveTo>
                    <a:pt x="315601" y="0"/>
                  </a:moveTo>
                  <a:lnTo>
                    <a:pt x="13016" y="0"/>
                  </a:lnTo>
                  <a:lnTo>
                    <a:pt x="0" y="33019"/>
                  </a:lnTo>
                  <a:lnTo>
                    <a:pt x="288586" y="33019"/>
                  </a:lnTo>
                  <a:lnTo>
                    <a:pt x="291286" y="29890"/>
                  </a:lnTo>
                  <a:lnTo>
                    <a:pt x="315601" y="0"/>
                  </a:lnTo>
                  <a:close/>
                </a:path>
              </a:pathLst>
            </a:custGeom>
            <a:solidFill>
              <a:srgbClr val="D65F0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8" name="object 38" descr=""/>
            <p:cNvSpPr/>
            <p:nvPr/>
          </p:nvSpPr>
          <p:spPr>
            <a:xfrm>
              <a:off x="5057785" y="6729060"/>
              <a:ext cx="302895" cy="33020"/>
            </a:xfrm>
            <a:custGeom>
              <a:avLst/>
              <a:gdLst/>
              <a:ahLst/>
              <a:cxnLst/>
              <a:rect l="l" t="t" r="r" b="b"/>
              <a:pathLst>
                <a:path w="302895" h="33020">
                  <a:moveTo>
                    <a:pt x="302792" y="0"/>
                  </a:moveTo>
                  <a:lnTo>
                    <a:pt x="13016" y="0"/>
                  </a:lnTo>
                  <a:lnTo>
                    <a:pt x="0" y="33019"/>
                  </a:lnTo>
                  <a:lnTo>
                    <a:pt x="274309" y="33019"/>
                  </a:lnTo>
                  <a:lnTo>
                    <a:pt x="302792" y="0"/>
                  </a:lnTo>
                  <a:close/>
                </a:path>
              </a:pathLst>
            </a:custGeom>
            <a:solidFill>
              <a:srgbClr val="D7600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39" name="object 39" descr=""/>
            <p:cNvSpPr/>
            <p:nvPr/>
          </p:nvSpPr>
          <p:spPr>
            <a:xfrm>
              <a:off x="5048774" y="6759539"/>
              <a:ext cx="285750" cy="25400"/>
            </a:xfrm>
            <a:custGeom>
              <a:avLst/>
              <a:gdLst/>
              <a:ahLst/>
              <a:cxnLst/>
              <a:rect l="l" t="t" r="r" b="b"/>
              <a:pathLst>
                <a:path w="285750" h="25400">
                  <a:moveTo>
                    <a:pt x="285511" y="0"/>
                  </a:moveTo>
                  <a:lnTo>
                    <a:pt x="10012" y="0"/>
                  </a:lnTo>
                  <a:lnTo>
                    <a:pt x="0" y="25400"/>
                  </a:lnTo>
                  <a:lnTo>
                    <a:pt x="262453" y="25400"/>
                  </a:lnTo>
                  <a:lnTo>
                    <a:pt x="281887" y="4201"/>
                  </a:lnTo>
                  <a:lnTo>
                    <a:pt x="285511" y="0"/>
                  </a:lnTo>
                  <a:close/>
                </a:path>
              </a:pathLst>
            </a:custGeom>
            <a:solidFill>
              <a:srgbClr val="D7610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0" name="object 40" descr=""/>
            <p:cNvSpPr/>
            <p:nvPr/>
          </p:nvSpPr>
          <p:spPr>
            <a:xfrm>
              <a:off x="5040263" y="6782400"/>
              <a:ext cx="273685" cy="24130"/>
            </a:xfrm>
            <a:custGeom>
              <a:avLst/>
              <a:gdLst/>
              <a:ahLst/>
              <a:cxnLst/>
              <a:rect l="l" t="t" r="r" b="b"/>
              <a:pathLst>
                <a:path w="273685" h="24129">
                  <a:moveTo>
                    <a:pt x="273292" y="0"/>
                  </a:moveTo>
                  <a:lnTo>
                    <a:pt x="9511" y="0"/>
                  </a:lnTo>
                  <a:lnTo>
                    <a:pt x="0" y="24130"/>
                  </a:lnTo>
                  <a:lnTo>
                    <a:pt x="250665" y="24130"/>
                  </a:lnTo>
                  <a:lnTo>
                    <a:pt x="258891" y="15708"/>
                  </a:lnTo>
                  <a:lnTo>
                    <a:pt x="273292" y="0"/>
                  </a:lnTo>
                  <a:close/>
                </a:path>
              </a:pathLst>
            </a:custGeom>
            <a:solidFill>
              <a:srgbClr val="D7620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1" name="object 41" descr=""/>
            <p:cNvSpPr/>
            <p:nvPr/>
          </p:nvSpPr>
          <p:spPr>
            <a:xfrm>
              <a:off x="5031252" y="6803989"/>
              <a:ext cx="262255" cy="25400"/>
            </a:xfrm>
            <a:custGeom>
              <a:avLst/>
              <a:gdLst/>
              <a:ahLst/>
              <a:cxnLst/>
              <a:rect l="l" t="t" r="r" b="b"/>
              <a:pathLst>
                <a:path w="262254" h="25400">
                  <a:moveTo>
                    <a:pt x="262157" y="0"/>
                  </a:moveTo>
                  <a:lnTo>
                    <a:pt x="10012" y="0"/>
                  </a:lnTo>
                  <a:lnTo>
                    <a:pt x="0" y="25400"/>
                  </a:lnTo>
                  <a:lnTo>
                    <a:pt x="237347" y="25400"/>
                  </a:lnTo>
                  <a:lnTo>
                    <a:pt x="262157" y="0"/>
                  </a:lnTo>
                  <a:close/>
                </a:path>
              </a:pathLst>
            </a:custGeom>
            <a:solidFill>
              <a:srgbClr val="D8631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2" name="object 42" descr=""/>
            <p:cNvSpPr/>
            <p:nvPr/>
          </p:nvSpPr>
          <p:spPr>
            <a:xfrm>
              <a:off x="5010763" y="6826850"/>
              <a:ext cx="260350" cy="25400"/>
            </a:xfrm>
            <a:custGeom>
              <a:avLst/>
              <a:gdLst/>
              <a:ahLst/>
              <a:cxnLst/>
              <a:rect l="l" t="t" r="r" b="b"/>
              <a:pathLst>
                <a:path w="260350" h="25400">
                  <a:moveTo>
                    <a:pt x="260316" y="0"/>
                  </a:moveTo>
                  <a:lnTo>
                    <a:pt x="21489" y="0"/>
                  </a:lnTo>
                  <a:lnTo>
                    <a:pt x="15419" y="15398"/>
                  </a:lnTo>
                  <a:lnTo>
                    <a:pt x="0" y="25400"/>
                  </a:lnTo>
                  <a:lnTo>
                    <a:pt x="234118" y="25400"/>
                  </a:lnTo>
                  <a:lnTo>
                    <a:pt x="255787" y="4637"/>
                  </a:lnTo>
                  <a:lnTo>
                    <a:pt x="260316" y="0"/>
                  </a:lnTo>
                  <a:close/>
                </a:path>
              </a:pathLst>
            </a:custGeom>
            <a:solidFill>
              <a:srgbClr val="D8641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3" name="object 43" descr=""/>
            <p:cNvSpPr/>
            <p:nvPr/>
          </p:nvSpPr>
          <p:spPr>
            <a:xfrm>
              <a:off x="4975518" y="6849710"/>
              <a:ext cx="272415" cy="25400"/>
            </a:xfrm>
            <a:custGeom>
              <a:avLst/>
              <a:gdLst/>
              <a:ahLst/>
              <a:cxnLst/>
              <a:rect l="l" t="t" r="r" b="b"/>
              <a:pathLst>
                <a:path w="272414" h="25400">
                  <a:moveTo>
                    <a:pt x="272014" y="0"/>
                  </a:moveTo>
                  <a:lnTo>
                    <a:pt x="39161" y="0"/>
                  </a:lnTo>
                  <a:lnTo>
                    <a:pt x="0" y="25399"/>
                  </a:lnTo>
                  <a:lnTo>
                    <a:pt x="244658" y="25399"/>
                  </a:lnTo>
                  <a:lnTo>
                    <a:pt x="257316" y="14084"/>
                  </a:lnTo>
                  <a:lnTo>
                    <a:pt x="272014" y="0"/>
                  </a:lnTo>
                  <a:close/>
                </a:path>
              </a:pathLst>
            </a:custGeom>
            <a:solidFill>
              <a:srgbClr val="D96410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4" name="object 44" descr=""/>
            <p:cNvSpPr/>
            <p:nvPr/>
          </p:nvSpPr>
          <p:spPr>
            <a:xfrm>
              <a:off x="4906975" y="6872570"/>
              <a:ext cx="316230" cy="46990"/>
            </a:xfrm>
            <a:custGeom>
              <a:avLst/>
              <a:gdLst/>
              <a:ahLst/>
              <a:cxnLst/>
              <a:rect l="l" t="t" r="r" b="b"/>
              <a:pathLst>
                <a:path w="316229" h="46990">
                  <a:moveTo>
                    <a:pt x="316039" y="0"/>
                  </a:moveTo>
                  <a:lnTo>
                    <a:pt x="72453" y="0"/>
                  </a:lnTo>
                  <a:lnTo>
                    <a:pt x="37211" y="22860"/>
                  </a:lnTo>
                  <a:lnTo>
                    <a:pt x="33286" y="25400"/>
                  </a:lnTo>
                  <a:lnTo>
                    <a:pt x="0" y="46990"/>
                  </a:lnTo>
                  <a:lnTo>
                    <a:pt x="261391" y="46990"/>
                  </a:lnTo>
                  <a:lnTo>
                    <a:pt x="287362" y="25400"/>
                  </a:lnTo>
                  <a:lnTo>
                    <a:pt x="289433" y="23685"/>
                  </a:lnTo>
                  <a:lnTo>
                    <a:pt x="290423" y="22860"/>
                  </a:lnTo>
                  <a:lnTo>
                    <a:pt x="291007" y="22377"/>
                  </a:lnTo>
                  <a:lnTo>
                    <a:pt x="316039" y="0"/>
                  </a:lnTo>
                  <a:close/>
                </a:path>
              </a:pathLst>
            </a:custGeom>
            <a:solidFill>
              <a:srgbClr val="D9661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5" name="object 45" descr=""/>
            <p:cNvSpPr/>
            <p:nvPr/>
          </p:nvSpPr>
          <p:spPr>
            <a:xfrm>
              <a:off x="4871741" y="6917020"/>
              <a:ext cx="299720" cy="25400"/>
            </a:xfrm>
            <a:custGeom>
              <a:avLst/>
              <a:gdLst/>
              <a:ahLst/>
              <a:cxnLst/>
              <a:rect l="l" t="t" r="r" b="b"/>
              <a:pathLst>
                <a:path w="299720" h="25400">
                  <a:moveTo>
                    <a:pt x="299688" y="0"/>
                  </a:moveTo>
                  <a:lnTo>
                    <a:pt x="39161" y="0"/>
                  </a:lnTo>
                  <a:lnTo>
                    <a:pt x="0" y="25400"/>
                  </a:lnTo>
                  <a:lnTo>
                    <a:pt x="267435" y="25400"/>
                  </a:lnTo>
                  <a:lnTo>
                    <a:pt x="290261" y="7835"/>
                  </a:lnTo>
                  <a:lnTo>
                    <a:pt x="299688" y="0"/>
                  </a:lnTo>
                  <a:close/>
                </a:path>
              </a:pathLst>
            </a:custGeom>
            <a:solidFill>
              <a:srgbClr val="DA6711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6" name="object 46" descr=""/>
            <p:cNvSpPr/>
            <p:nvPr/>
          </p:nvSpPr>
          <p:spPr>
            <a:xfrm>
              <a:off x="4836495" y="6939880"/>
              <a:ext cx="306070" cy="25400"/>
            </a:xfrm>
            <a:custGeom>
              <a:avLst/>
              <a:gdLst/>
              <a:ahLst/>
              <a:cxnLst/>
              <a:rect l="l" t="t" r="r" b="b"/>
              <a:pathLst>
                <a:path w="306070" h="25400">
                  <a:moveTo>
                    <a:pt x="305981" y="0"/>
                  </a:moveTo>
                  <a:lnTo>
                    <a:pt x="39161" y="0"/>
                  </a:lnTo>
                  <a:lnTo>
                    <a:pt x="0" y="25399"/>
                  </a:lnTo>
                  <a:lnTo>
                    <a:pt x="271665" y="25399"/>
                  </a:lnTo>
                  <a:lnTo>
                    <a:pt x="288359" y="13560"/>
                  </a:lnTo>
                  <a:lnTo>
                    <a:pt x="305981" y="0"/>
                  </a:lnTo>
                  <a:close/>
                </a:path>
              </a:pathLst>
            </a:custGeom>
            <a:solidFill>
              <a:srgbClr val="DA6812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7" name="object 47" descr=""/>
            <p:cNvSpPr/>
            <p:nvPr/>
          </p:nvSpPr>
          <p:spPr>
            <a:xfrm>
              <a:off x="4765992" y="6962739"/>
              <a:ext cx="346075" cy="48260"/>
            </a:xfrm>
            <a:custGeom>
              <a:avLst/>
              <a:gdLst/>
              <a:ahLst/>
              <a:cxnLst/>
              <a:rect l="l" t="t" r="r" b="b"/>
              <a:pathLst>
                <a:path w="346075" h="48259">
                  <a:moveTo>
                    <a:pt x="345744" y="0"/>
                  </a:moveTo>
                  <a:lnTo>
                    <a:pt x="74409" y="0"/>
                  </a:lnTo>
                  <a:lnTo>
                    <a:pt x="39166" y="22860"/>
                  </a:lnTo>
                  <a:lnTo>
                    <a:pt x="35255" y="25400"/>
                  </a:lnTo>
                  <a:lnTo>
                    <a:pt x="0" y="48260"/>
                  </a:lnTo>
                  <a:lnTo>
                    <a:pt x="273088" y="48260"/>
                  </a:lnTo>
                  <a:lnTo>
                    <a:pt x="281025" y="43573"/>
                  </a:lnTo>
                  <a:lnTo>
                    <a:pt x="308952" y="25400"/>
                  </a:lnTo>
                  <a:lnTo>
                    <a:pt x="312864" y="22860"/>
                  </a:lnTo>
                  <a:lnTo>
                    <a:pt x="320535" y="17881"/>
                  </a:lnTo>
                  <a:lnTo>
                    <a:pt x="345744" y="0"/>
                  </a:lnTo>
                  <a:close/>
                </a:path>
              </a:pathLst>
            </a:custGeom>
            <a:solidFill>
              <a:srgbClr val="DB6912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8" name="object 48" descr=""/>
            <p:cNvSpPr/>
            <p:nvPr/>
          </p:nvSpPr>
          <p:spPr>
            <a:xfrm>
              <a:off x="4732717" y="7008460"/>
              <a:ext cx="311150" cy="24130"/>
            </a:xfrm>
            <a:custGeom>
              <a:avLst/>
              <a:gdLst/>
              <a:ahLst/>
              <a:cxnLst/>
              <a:rect l="l" t="t" r="r" b="b"/>
              <a:pathLst>
                <a:path w="311150" h="24129">
                  <a:moveTo>
                    <a:pt x="310658" y="0"/>
                  </a:moveTo>
                  <a:lnTo>
                    <a:pt x="37203" y="0"/>
                  </a:lnTo>
                  <a:lnTo>
                    <a:pt x="0" y="24129"/>
                  </a:lnTo>
                  <a:lnTo>
                    <a:pt x="269510" y="24129"/>
                  </a:lnTo>
                  <a:lnTo>
                    <a:pt x="273588" y="21947"/>
                  </a:lnTo>
                  <a:lnTo>
                    <a:pt x="310658" y="0"/>
                  </a:lnTo>
                  <a:close/>
                </a:path>
              </a:pathLst>
            </a:custGeom>
            <a:solidFill>
              <a:srgbClr val="DB6A1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9" name="object 49" descr=""/>
            <p:cNvSpPr/>
            <p:nvPr/>
          </p:nvSpPr>
          <p:spPr>
            <a:xfrm>
              <a:off x="4631121" y="7030050"/>
              <a:ext cx="375920" cy="25400"/>
            </a:xfrm>
            <a:custGeom>
              <a:avLst/>
              <a:gdLst/>
              <a:ahLst/>
              <a:cxnLst/>
              <a:rect l="l" t="t" r="r" b="b"/>
              <a:pathLst>
                <a:path w="375920" h="25400">
                  <a:moveTo>
                    <a:pt x="375788" y="0"/>
                  </a:moveTo>
                  <a:lnTo>
                    <a:pt x="105512" y="0"/>
                  </a:lnTo>
                  <a:lnTo>
                    <a:pt x="90123" y="9981"/>
                  </a:lnTo>
                  <a:lnTo>
                    <a:pt x="0" y="25400"/>
                  </a:lnTo>
                  <a:lnTo>
                    <a:pt x="327830" y="25400"/>
                  </a:lnTo>
                  <a:lnTo>
                    <a:pt x="333247" y="22802"/>
                  </a:lnTo>
                  <a:lnTo>
                    <a:pt x="375184" y="357"/>
                  </a:lnTo>
                  <a:lnTo>
                    <a:pt x="375788" y="0"/>
                  </a:lnTo>
                  <a:close/>
                </a:path>
              </a:pathLst>
            </a:custGeom>
            <a:solidFill>
              <a:srgbClr val="DC6B1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0" name="object 50" descr=""/>
            <p:cNvSpPr/>
            <p:nvPr/>
          </p:nvSpPr>
          <p:spPr>
            <a:xfrm>
              <a:off x="4497501" y="7052910"/>
              <a:ext cx="467359" cy="25400"/>
            </a:xfrm>
            <a:custGeom>
              <a:avLst/>
              <a:gdLst/>
              <a:ahLst/>
              <a:cxnLst/>
              <a:rect l="l" t="t" r="r" b="b"/>
              <a:pathLst>
                <a:path w="467360" h="25400">
                  <a:moveTo>
                    <a:pt x="466747" y="0"/>
                  </a:moveTo>
                  <a:lnTo>
                    <a:pt x="148466" y="0"/>
                  </a:lnTo>
                  <a:lnTo>
                    <a:pt x="0" y="25399"/>
                  </a:lnTo>
                  <a:lnTo>
                    <a:pt x="412492" y="25399"/>
                  </a:lnTo>
                  <a:lnTo>
                    <a:pt x="423693" y="20642"/>
                  </a:lnTo>
                  <a:lnTo>
                    <a:pt x="466747" y="0"/>
                  </a:lnTo>
                  <a:close/>
                </a:path>
              </a:pathLst>
            </a:custGeom>
            <a:solidFill>
              <a:srgbClr val="DC6C1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1" name="object 51" descr=""/>
            <p:cNvSpPr/>
            <p:nvPr/>
          </p:nvSpPr>
          <p:spPr>
            <a:xfrm>
              <a:off x="4363882" y="7075770"/>
              <a:ext cx="552450" cy="25400"/>
            </a:xfrm>
            <a:custGeom>
              <a:avLst/>
              <a:gdLst/>
              <a:ahLst/>
              <a:cxnLst/>
              <a:rect l="l" t="t" r="r" b="b"/>
              <a:pathLst>
                <a:path w="552450" h="25400">
                  <a:moveTo>
                    <a:pt x="552091" y="0"/>
                  </a:moveTo>
                  <a:lnTo>
                    <a:pt x="148466" y="0"/>
                  </a:lnTo>
                  <a:lnTo>
                    <a:pt x="0" y="25400"/>
                  </a:lnTo>
                  <a:lnTo>
                    <a:pt x="489313" y="25400"/>
                  </a:lnTo>
                  <a:lnTo>
                    <a:pt x="512887" y="16652"/>
                  </a:lnTo>
                  <a:lnTo>
                    <a:pt x="552091" y="0"/>
                  </a:lnTo>
                  <a:close/>
                </a:path>
              </a:pathLst>
            </a:custGeom>
            <a:solidFill>
              <a:srgbClr val="DC6D1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2" name="object 52" descr=""/>
            <p:cNvSpPr/>
            <p:nvPr/>
          </p:nvSpPr>
          <p:spPr>
            <a:xfrm>
              <a:off x="4178300" y="7098630"/>
              <a:ext cx="681990" cy="46990"/>
            </a:xfrm>
            <a:custGeom>
              <a:avLst/>
              <a:gdLst/>
              <a:ahLst/>
              <a:cxnLst/>
              <a:rect l="l" t="t" r="r" b="b"/>
              <a:pathLst>
                <a:path w="681989" h="46990">
                  <a:moveTo>
                    <a:pt x="681736" y="0"/>
                  </a:moveTo>
                  <a:lnTo>
                    <a:pt x="200418" y="0"/>
                  </a:lnTo>
                  <a:lnTo>
                    <a:pt x="66802" y="22860"/>
                  </a:lnTo>
                  <a:lnTo>
                    <a:pt x="51955" y="25400"/>
                  </a:lnTo>
                  <a:lnTo>
                    <a:pt x="0" y="34290"/>
                  </a:lnTo>
                  <a:lnTo>
                    <a:pt x="62103" y="46875"/>
                  </a:lnTo>
                  <a:lnTo>
                    <a:pt x="62865" y="46990"/>
                  </a:lnTo>
                  <a:lnTo>
                    <a:pt x="518591" y="46990"/>
                  </a:lnTo>
                  <a:lnTo>
                    <a:pt x="557517" y="38582"/>
                  </a:lnTo>
                  <a:lnTo>
                    <a:pt x="605790" y="25717"/>
                  </a:lnTo>
                  <a:lnTo>
                    <a:pt x="613397" y="23291"/>
                  </a:lnTo>
                  <a:lnTo>
                    <a:pt x="614730" y="22860"/>
                  </a:lnTo>
                  <a:lnTo>
                    <a:pt x="652767" y="10756"/>
                  </a:lnTo>
                  <a:lnTo>
                    <a:pt x="681736" y="0"/>
                  </a:lnTo>
                  <a:close/>
                </a:path>
              </a:pathLst>
            </a:custGeom>
            <a:solidFill>
              <a:srgbClr val="DD6E14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3" name="object 53" descr=""/>
            <p:cNvSpPr/>
            <p:nvPr/>
          </p:nvSpPr>
          <p:spPr>
            <a:xfrm>
              <a:off x="4234737" y="7144350"/>
              <a:ext cx="468630" cy="23495"/>
            </a:xfrm>
            <a:custGeom>
              <a:avLst/>
              <a:gdLst/>
              <a:ahLst/>
              <a:cxnLst/>
              <a:rect l="l" t="t" r="r" b="b"/>
              <a:pathLst>
                <a:path w="468629" h="23495">
                  <a:moveTo>
                    <a:pt x="468036" y="0"/>
                  </a:moveTo>
                  <a:lnTo>
                    <a:pt x="0" y="0"/>
                  </a:lnTo>
                  <a:lnTo>
                    <a:pt x="5666" y="1147"/>
                  </a:lnTo>
                  <a:lnTo>
                    <a:pt x="66317" y="10800"/>
                  </a:lnTo>
                  <a:lnTo>
                    <a:pt x="125532" y="17614"/>
                  </a:lnTo>
                  <a:lnTo>
                    <a:pt x="183324" y="21672"/>
                  </a:lnTo>
                  <a:lnTo>
                    <a:pt x="239711" y="23058"/>
                  </a:lnTo>
                  <a:lnTo>
                    <a:pt x="294707" y="21856"/>
                  </a:lnTo>
                  <a:lnTo>
                    <a:pt x="348327" y="18152"/>
                  </a:lnTo>
                  <a:lnTo>
                    <a:pt x="400587" y="12028"/>
                  </a:lnTo>
                  <a:lnTo>
                    <a:pt x="451503" y="3570"/>
                  </a:lnTo>
                  <a:lnTo>
                    <a:pt x="468036" y="0"/>
                  </a:lnTo>
                  <a:close/>
                </a:path>
              </a:pathLst>
            </a:custGeom>
            <a:solidFill>
              <a:srgbClr val="DE6F1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4" name="object 54" descr=""/>
            <p:cNvSpPr/>
            <p:nvPr/>
          </p:nvSpPr>
          <p:spPr>
            <a:xfrm>
              <a:off x="4416892" y="7165939"/>
              <a:ext cx="116839" cy="1905"/>
            </a:xfrm>
            <a:custGeom>
              <a:avLst/>
              <a:gdLst/>
              <a:ahLst/>
              <a:cxnLst/>
              <a:rect l="l" t="t" r="r" b="b"/>
              <a:pathLst>
                <a:path w="116839" h="1904">
                  <a:moveTo>
                    <a:pt x="116416" y="0"/>
                  </a:moveTo>
                  <a:lnTo>
                    <a:pt x="0" y="0"/>
                  </a:lnTo>
                  <a:lnTo>
                    <a:pt x="57556" y="1468"/>
                  </a:lnTo>
                  <a:lnTo>
                    <a:pt x="112552" y="266"/>
                  </a:lnTo>
                  <a:lnTo>
                    <a:pt x="116416" y="0"/>
                  </a:lnTo>
                  <a:close/>
                </a:path>
              </a:pathLst>
            </a:custGeom>
            <a:solidFill>
              <a:srgbClr val="DE7015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5" name="object 55" descr=""/>
            <p:cNvSpPr/>
            <p:nvPr/>
          </p:nvSpPr>
          <p:spPr>
            <a:xfrm>
              <a:off x="2994304" y="4661499"/>
              <a:ext cx="2258695" cy="2530475"/>
            </a:xfrm>
            <a:custGeom>
              <a:avLst/>
              <a:gdLst/>
              <a:ahLst/>
              <a:cxnLst/>
              <a:rect l="l" t="t" r="r" b="b"/>
              <a:pathLst>
                <a:path w="2258695" h="2530475">
                  <a:moveTo>
                    <a:pt x="2258415" y="2184400"/>
                  </a:moveTo>
                  <a:lnTo>
                    <a:pt x="2215515" y="2216454"/>
                  </a:lnTo>
                  <a:lnTo>
                    <a:pt x="2173020" y="2246211"/>
                  </a:lnTo>
                  <a:lnTo>
                    <a:pt x="2130933" y="2273706"/>
                  </a:lnTo>
                  <a:lnTo>
                    <a:pt x="2089264" y="2298966"/>
                  </a:lnTo>
                  <a:lnTo>
                    <a:pt x="2047989" y="2322042"/>
                  </a:lnTo>
                  <a:lnTo>
                    <a:pt x="2007146" y="2342959"/>
                  </a:lnTo>
                  <a:lnTo>
                    <a:pt x="1966709" y="2361768"/>
                  </a:lnTo>
                  <a:lnTo>
                    <a:pt x="1926717" y="2378481"/>
                  </a:lnTo>
                  <a:lnTo>
                    <a:pt x="1887143" y="2393162"/>
                  </a:lnTo>
                  <a:lnTo>
                    <a:pt x="1848002" y="2405824"/>
                  </a:lnTo>
                  <a:lnTo>
                    <a:pt x="1809292" y="2416530"/>
                  </a:lnTo>
                  <a:lnTo>
                    <a:pt x="1771027" y="2425293"/>
                  </a:lnTo>
                  <a:lnTo>
                    <a:pt x="1733219" y="2432164"/>
                  </a:lnTo>
                  <a:lnTo>
                    <a:pt x="1658937" y="2440355"/>
                  </a:lnTo>
                  <a:lnTo>
                    <a:pt x="1622488" y="2441740"/>
                  </a:lnTo>
                  <a:lnTo>
                    <a:pt x="1586496" y="2441384"/>
                  </a:lnTo>
                  <a:lnTo>
                    <a:pt x="1515922" y="2435568"/>
                  </a:lnTo>
                  <a:lnTo>
                    <a:pt x="1447241" y="2423185"/>
                  </a:lnTo>
                  <a:lnTo>
                    <a:pt x="1380502" y="2404529"/>
                  </a:lnTo>
                  <a:lnTo>
                    <a:pt x="1315720" y="2379891"/>
                  </a:lnTo>
                  <a:lnTo>
                    <a:pt x="1252943" y="2349576"/>
                  </a:lnTo>
                  <a:lnTo>
                    <a:pt x="1192199" y="2313863"/>
                  </a:lnTo>
                  <a:lnTo>
                    <a:pt x="1133513" y="2273046"/>
                  </a:lnTo>
                  <a:lnTo>
                    <a:pt x="1076934" y="2227427"/>
                  </a:lnTo>
                  <a:lnTo>
                    <a:pt x="1022477" y="2177288"/>
                  </a:lnTo>
                  <a:lnTo>
                    <a:pt x="970191" y="2122932"/>
                  </a:lnTo>
                  <a:lnTo>
                    <a:pt x="944880" y="2094268"/>
                  </a:lnTo>
                  <a:lnTo>
                    <a:pt x="920115" y="2064651"/>
                  </a:lnTo>
                  <a:lnTo>
                    <a:pt x="895908" y="2034133"/>
                  </a:lnTo>
                  <a:lnTo>
                    <a:pt x="872261" y="2002726"/>
                  </a:lnTo>
                  <a:lnTo>
                    <a:pt x="849172" y="1970506"/>
                  </a:lnTo>
                  <a:lnTo>
                    <a:pt x="826668" y="1937473"/>
                  </a:lnTo>
                  <a:lnTo>
                    <a:pt x="804735" y="1903679"/>
                  </a:lnTo>
                  <a:lnTo>
                    <a:pt x="783374" y="1869160"/>
                  </a:lnTo>
                  <a:lnTo>
                    <a:pt x="762609" y="1833956"/>
                  </a:lnTo>
                  <a:lnTo>
                    <a:pt x="742416" y="1798091"/>
                  </a:lnTo>
                  <a:lnTo>
                    <a:pt x="722820" y="1761617"/>
                  </a:lnTo>
                  <a:lnTo>
                    <a:pt x="703821" y="1724558"/>
                  </a:lnTo>
                  <a:lnTo>
                    <a:pt x="685419" y="1686966"/>
                  </a:lnTo>
                  <a:lnTo>
                    <a:pt x="667626" y="1648866"/>
                  </a:lnTo>
                  <a:lnTo>
                    <a:pt x="650443" y="1610296"/>
                  </a:lnTo>
                  <a:lnTo>
                    <a:pt x="633857" y="1571282"/>
                  </a:lnTo>
                  <a:lnTo>
                    <a:pt x="617905" y="1531886"/>
                  </a:lnTo>
                  <a:lnTo>
                    <a:pt x="602564" y="1492123"/>
                  </a:lnTo>
                  <a:lnTo>
                    <a:pt x="587844" y="1452041"/>
                  </a:lnTo>
                  <a:lnTo>
                    <a:pt x="573760" y="1411668"/>
                  </a:lnTo>
                  <a:lnTo>
                    <a:pt x="560298" y="1371053"/>
                  </a:lnTo>
                  <a:lnTo>
                    <a:pt x="547484" y="1330210"/>
                  </a:lnTo>
                  <a:lnTo>
                    <a:pt x="535305" y="1289202"/>
                  </a:lnTo>
                  <a:lnTo>
                    <a:pt x="523773" y="1248054"/>
                  </a:lnTo>
                  <a:lnTo>
                    <a:pt x="512889" y="1206804"/>
                  </a:lnTo>
                  <a:lnTo>
                    <a:pt x="502666" y="1165491"/>
                  </a:lnTo>
                  <a:lnTo>
                    <a:pt x="493090" y="1124140"/>
                  </a:lnTo>
                  <a:lnTo>
                    <a:pt x="484174" y="1082802"/>
                  </a:lnTo>
                  <a:lnTo>
                    <a:pt x="475932" y="1041501"/>
                  </a:lnTo>
                  <a:lnTo>
                    <a:pt x="468363" y="1000277"/>
                  </a:lnTo>
                  <a:lnTo>
                    <a:pt x="461467" y="959180"/>
                  </a:lnTo>
                  <a:lnTo>
                    <a:pt x="455244" y="918222"/>
                  </a:lnTo>
                  <a:lnTo>
                    <a:pt x="449707" y="877468"/>
                  </a:lnTo>
                  <a:lnTo>
                    <a:pt x="444855" y="836930"/>
                  </a:lnTo>
                  <a:lnTo>
                    <a:pt x="800455" y="848360"/>
                  </a:lnTo>
                  <a:lnTo>
                    <a:pt x="805230" y="836930"/>
                  </a:lnTo>
                  <a:lnTo>
                    <a:pt x="823315" y="793750"/>
                  </a:lnTo>
                  <a:lnTo>
                    <a:pt x="98145" y="0"/>
                  </a:lnTo>
                  <a:lnTo>
                    <a:pt x="6997" y="149542"/>
                  </a:lnTo>
                  <a:lnTo>
                    <a:pt x="6197" y="150850"/>
                  </a:lnTo>
                  <a:lnTo>
                    <a:pt x="0" y="161023"/>
                  </a:lnTo>
                  <a:lnTo>
                    <a:pt x="812800" y="2365222"/>
                  </a:lnTo>
                  <a:lnTo>
                    <a:pt x="824979" y="2372220"/>
                  </a:lnTo>
                  <a:lnTo>
                    <a:pt x="832142" y="2376322"/>
                  </a:lnTo>
                  <a:lnTo>
                    <a:pt x="899236" y="2410980"/>
                  </a:lnTo>
                  <a:lnTo>
                    <a:pt x="967016" y="2440990"/>
                  </a:lnTo>
                  <a:lnTo>
                    <a:pt x="1035316" y="2466454"/>
                  </a:lnTo>
                  <a:lnTo>
                    <a:pt x="1103960" y="2487485"/>
                  </a:lnTo>
                  <a:lnTo>
                    <a:pt x="1172794" y="2504186"/>
                  </a:lnTo>
                  <a:lnTo>
                    <a:pt x="1241666" y="2516657"/>
                  </a:lnTo>
                  <a:lnTo>
                    <a:pt x="1310398" y="2525026"/>
                  </a:lnTo>
                  <a:lnTo>
                    <a:pt x="1378826" y="2529370"/>
                  </a:lnTo>
                  <a:lnTo>
                    <a:pt x="1412875" y="2530068"/>
                  </a:lnTo>
                  <a:lnTo>
                    <a:pt x="1446796" y="2529802"/>
                  </a:lnTo>
                  <a:lnTo>
                    <a:pt x="1514132" y="2526436"/>
                  </a:lnTo>
                  <a:lnTo>
                    <a:pt x="1580692" y="2519362"/>
                  </a:lnTo>
                  <a:lnTo>
                    <a:pt x="1646288" y="2508707"/>
                  </a:lnTo>
                  <a:lnTo>
                    <a:pt x="1710778" y="2494559"/>
                  </a:lnTo>
                  <a:lnTo>
                    <a:pt x="1773986" y="2477020"/>
                  </a:lnTo>
                  <a:lnTo>
                    <a:pt x="1835746" y="2456218"/>
                  </a:lnTo>
                  <a:lnTo>
                    <a:pt x="1872970" y="2441740"/>
                  </a:lnTo>
                  <a:lnTo>
                    <a:pt x="1895906" y="2432240"/>
                  </a:lnTo>
                  <a:lnTo>
                    <a:pt x="1954301" y="2405189"/>
                  </a:lnTo>
                  <a:lnTo>
                    <a:pt x="2010765" y="2375179"/>
                  </a:lnTo>
                  <a:lnTo>
                    <a:pt x="2065134" y="2342324"/>
                  </a:lnTo>
                  <a:lnTo>
                    <a:pt x="2117255" y="2306701"/>
                  </a:lnTo>
                  <a:lnTo>
                    <a:pt x="2166937" y="2268448"/>
                  </a:lnTo>
                  <a:lnTo>
                    <a:pt x="2214054" y="2227643"/>
                  </a:lnTo>
                  <a:lnTo>
                    <a:pt x="2236584" y="2206320"/>
                  </a:lnTo>
                  <a:lnTo>
                    <a:pt x="2258415" y="2184400"/>
                  </a:lnTo>
                  <a:close/>
                </a:path>
              </a:pathLst>
            </a:custGeom>
            <a:solidFill>
              <a:srgbClr val="EB6D2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6" name="object 56" descr=""/>
            <p:cNvSpPr/>
            <p:nvPr/>
          </p:nvSpPr>
          <p:spPr>
            <a:xfrm>
              <a:off x="2988107" y="4821219"/>
              <a:ext cx="821055" cy="2206625"/>
            </a:xfrm>
            <a:custGeom>
              <a:avLst/>
              <a:gdLst/>
              <a:ahLst/>
              <a:cxnLst/>
              <a:rect l="l" t="t" r="r" b="b"/>
              <a:pathLst>
                <a:path w="821054" h="2206625">
                  <a:moveTo>
                    <a:pt x="6997" y="0"/>
                  </a:moveTo>
                  <a:lnTo>
                    <a:pt x="0" y="11481"/>
                  </a:lnTo>
                  <a:lnTo>
                    <a:pt x="806369" y="2198230"/>
                  </a:lnTo>
                  <a:lnTo>
                    <a:pt x="820620" y="2206418"/>
                  </a:lnTo>
                  <a:lnTo>
                    <a:pt x="6997" y="0"/>
                  </a:lnTo>
                  <a:close/>
                </a:path>
              </a:pathLst>
            </a:custGeom>
            <a:solidFill>
              <a:srgbClr val="EB6E2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7" name="object 57" descr=""/>
            <p:cNvSpPr/>
            <p:nvPr/>
          </p:nvSpPr>
          <p:spPr>
            <a:xfrm>
              <a:off x="2981900" y="4831402"/>
              <a:ext cx="814705" cy="2189480"/>
            </a:xfrm>
            <a:custGeom>
              <a:avLst/>
              <a:gdLst/>
              <a:ahLst/>
              <a:cxnLst/>
              <a:rect l="l" t="t" r="r" b="b"/>
              <a:pathLst>
                <a:path w="814704" h="2189479">
                  <a:moveTo>
                    <a:pt x="6997" y="0"/>
                  </a:moveTo>
                  <a:lnTo>
                    <a:pt x="0" y="11481"/>
                  </a:lnTo>
                  <a:lnTo>
                    <a:pt x="799716" y="2180189"/>
                  </a:lnTo>
                  <a:lnTo>
                    <a:pt x="811308" y="2187318"/>
                  </a:lnTo>
                  <a:lnTo>
                    <a:pt x="814187" y="2188972"/>
                  </a:lnTo>
                  <a:lnTo>
                    <a:pt x="6997" y="0"/>
                  </a:lnTo>
                  <a:close/>
                </a:path>
              </a:pathLst>
            </a:custGeom>
            <a:solidFill>
              <a:srgbClr val="EB6F2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8" name="object 58" descr=""/>
            <p:cNvSpPr/>
            <p:nvPr/>
          </p:nvSpPr>
          <p:spPr>
            <a:xfrm>
              <a:off x="2975978" y="4841137"/>
              <a:ext cx="807085" cy="2171700"/>
            </a:xfrm>
            <a:custGeom>
              <a:avLst/>
              <a:gdLst/>
              <a:ahLst/>
              <a:cxnLst/>
              <a:rect l="l" t="t" r="r" b="b"/>
              <a:pathLst>
                <a:path w="807085" h="2171700">
                  <a:moveTo>
                    <a:pt x="6986" y="0"/>
                  </a:moveTo>
                  <a:lnTo>
                    <a:pt x="0" y="11462"/>
                  </a:lnTo>
                  <a:lnTo>
                    <a:pt x="792915" y="2162629"/>
                  </a:lnTo>
                  <a:lnTo>
                    <a:pt x="806668" y="2171087"/>
                  </a:lnTo>
                  <a:lnTo>
                    <a:pt x="6986" y="0"/>
                  </a:lnTo>
                  <a:close/>
                </a:path>
              </a:pathLst>
            </a:custGeom>
            <a:solidFill>
              <a:srgbClr val="EB702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59" name="object 59" descr=""/>
            <p:cNvSpPr/>
            <p:nvPr/>
          </p:nvSpPr>
          <p:spPr>
            <a:xfrm>
              <a:off x="2969779" y="4851322"/>
              <a:ext cx="800100" cy="2153285"/>
            </a:xfrm>
            <a:custGeom>
              <a:avLst/>
              <a:gdLst/>
              <a:ahLst/>
              <a:cxnLst/>
              <a:rect l="l" t="t" r="r" b="b"/>
              <a:pathLst>
                <a:path w="800100" h="2153284">
                  <a:moveTo>
                    <a:pt x="6977" y="0"/>
                  </a:moveTo>
                  <a:lnTo>
                    <a:pt x="0" y="11449"/>
                  </a:lnTo>
                  <a:lnTo>
                    <a:pt x="786601" y="2144589"/>
                  </a:lnTo>
                  <a:lnTo>
                    <a:pt x="790417" y="2147096"/>
                  </a:lnTo>
                  <a:lnTo>
                    <a:pt x="799992" y="2152984"/>
                  </a:lnTo>
                  <a:lnTo>
                    <a:pt x="6977" y="0"/>
                  </a:lnTo>
                  <a:close/>
                </a:path>
              </a:pathLst>
            </a:custGeom>
            <a:solidFill>
              <a:srgbClr val="EC712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0" name="object 60" descr=""/>
            <p:cNvSpPr/>
            <p:nvPr/>
          </p:nvSpPr>
          <p:spPr>
            <a:xfrm>
              <a:off x="2963573" y="4861473"/>
              <a:ext cx="795020" cy="2136140"/>
            </a:xfrm>
            <a:custGeom>
              <a:avLst/>
              <a:gdLst/>
              <a:ahLst/>
              <a:cxnLst/>
              <a:rect l="l" t="t" r="r" b="b"/>
              <a:pathLst>
                <a:path w="795020" h="2136140">
                  <a:moveTo>
                    <a:pt x="6997" y="0"/>
                  </a:moveTo>
                  <a:lnTo>
                    <a:pt x="0" y="11481"/>
                  </a:lnTo>
                  <a:lnTo>
                    <a:pt x="779662" y="2125805"/>
                  </a:lnTo>
                  <a:lnTo>
                    <a:pt x="794483" y="2135539"/>
                  </a:lnTo>
                  <a:lnTo>
                    <a:pt x="6997" y="0"/>
                  </a:lnTo>
                  <a:close/>
                </a:path>
              </a:pathLst>
            </a:custGeom>
            <a:solidFill>
              <a:srgbClr val="EC722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1" name="object 61" descr=""/>
            <p:cNvSpPr/>
            <p:nvPr/>
          </p:nvSpPr>
          <p:spPr>
            <a:xfrm>
              <a:off x="2957366" y="4871656"/>
              <a:ext cx="788035" cy="2117090"/>
            </a:xfrm>
            <a:custGeom>
              <a:avLst/>
              <a:gdLst/>
              <a:ahLst/>
              <a:cxnLst/>
              <a:rect l="l" t="t" r="r" b="b"/>
              <a:pathLst>
                <a:path w="788035" h="2117090">
                  <a:moveTo>
                    <a:pt x="6997" y="0"/>
                  </a:moveTo>
                  <a:lnTo>
                    <a:pt x="0" y="11481"/>
                  </a:lnTo>
                  <a:lnTo>
                    <a:pt x="772723" y="2106988"/>
                  </a:lnTo>
                  <a:lnTo>
                    <a:pt x="787544" y="2116722"/>
                  </a:lnTo>
                  <a:lnTo>
                    <a:pt x="6997" y="0"/>
                  </a:lnTo>
                  <a:close/>
                </a:path>
              </a:pathLst>
            </a:custGeom>
            <a:solidFill>
              <a:srgbClr val="EC732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2" name="object 62" descr=""/>
            <p:cNvSpPr/>
            <p:nvPr/>
          </p:nvSpPr>
          <p:spPr>
            <a:xfrm>
              <a:off x="2951442" y="4881361"/>
              <a:ext cx="781050" cy="2099310"/>
            </a:xfrm>
            <a:custGeom>
              <a:avLst/>
              <a:gdLst/>
              <a:ahLst/>
              <a:cxnLst/>
              <a:rect l="l" t="t" r="r" b="b"/>
              <a:pathLst>
                <a:path w="781050" h="2099309">
                  <a:moveTo>
                    <a:pt x="7006" y="0"/>
                  </a:moveTo>
                  <a:lnTo>
                    <a:pt x="0" y="11496"/>
                  </a:lnTo>
                  <a:lnTo>
                    <a:pt x="765455" y="2088163"/>
                  </a:lnTo>
                  <a:lnTo>
                    <a:pt x="775994" y="2095541"/>
                  </a:lnTo>
                  <a:lnTo>
                    <a:pt x="780941" y="2098790"/>
                  </a:lnTo>
                  <a:lnTo>
                    <a:pt x="7006" y="0"/>
                  </a:lnTo>
                  <a:close/>
                </a:path>
              </a:pathLst>
            </a:custGeom>
            <a:solidFill>
              <a:srgbClr val="EC742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3" name="object 63" descr=""/>
            <p:cNvSpPr/>
            <p:nvPr/>
          </p:nvSpPr>
          <p:spPr>
            <a:xfrm>
              <a:off x="2945245" y="4891544"/>
              <a:ext cx="774065" cy="2079625"/>
            </a:xfrm>
            <a:custGeom>
              <a:avLst/>
              <a:gdLst/>
              <a:ahLst/>
              <a:cxnLst/>
              <a:rect l="l" t="t" r="r" b="b"/>
              <a:pathLst>
                <a:path w="774064" h="2079625">
                  <a:moveTo>
                    <a:pt x="6997" y="0"/>
                  </a:moveTo>
                  <a:lnTo>
                    <a:pt x="0" y="11481"/>
                  </a:lnTo>
                  <a:lnTo>
                    <a:pt x="758677" y="2068897"/>
                  </a:lnTo>
                  <a:lnTo>
                    <a:pt x="773817" y="2079495"/>
                  </a:lnTo>
                  <a:lnTo>
                    <a:pt x="6997" y="0"/>
                  </a:lnTo>
                  <a:close/>
                </a:path>
              </a:pathLst>
            </a:custGeom>
            <a:solidFill>
              <a:srgbClr val="EC752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4" name="object 64" descr=""/>
            <p:cNvSpPr/>
            <p:nvPr/>
          </p:nvSpPr>
          <p:spPr>
            <a:xfrm>
              <a:off x="2939038" y="4901768"/>
              <a:ext cx="765810" cy="2059305"/>
            </a:xfrm>
            <a:custGeom>
              <a:avLst/>
              <a:gdLst/>
              <a:ahLst/>
              <a:cxnLst/>
              <a:rect l="l" t="t" r="r" b="b"/>
              <a:pathLst>
                <a:path w="765810" h="2059304">
                  <a:moveTo>
                    <a:pt x="6972" y="0"/>
                  </a:moveTo>
                  <a:lnTo>
                    <a:pt x="0" y="11440"/>
                  </a:lnTo>
                  <a:lnTo>
                    <a:pt x="751354" y="2048997"/>
                  </a:lnTo>
                  <a:lnTo>
                    <a:pt x="755910" y="2052391"/>
                  </a:lnTo>
                  <a:lnTo>
                    <a:pt x="765376" y="2059017"/>
                  </a:lnTo>
                  <a:lnTo>
                    <a:pt x="6972" y="0"/>
                  </a:lnTo>
                  <a:close/>
                </a:path>
              </a:pathLst>
            </a:custGeom>
            <a:solidFill>
              <a:srgbClr val="EC762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5" name="object 65" descr=""/>
            <p:cNvSpPr/>
            <p:nvPr/>
          </p:nvSpPr>
          <p:spPr>
            <a:xfrm>
              <a:off x="2932832" y="4911953"/>
              <a:ext cx="758190" cy="2039620"/>
            </a:xfrm>
            <a:custGeom>
              <a:avLst/>
              <a:gdLst/>
              <a:ahLst/>
              <a:cxnLst/>
              <a:rect l="l" t="t" r="r" b="b"/>
              <a:pathLst>
                <a:path w="758189" h="2039620">
                  <a:moveTo>
                    <a:pt x="6971" y="0"/>
                  </a:moveTo>
                  <a:lnTo>
                    <a:pt x="0" y="11438"/>
                  </a:lnTo>
                  <a:lnTo>
                    <a:pt x="743826" y="2028581"/>
                  </a:lnTo>
                  <a:lnTo>
                    <a:pt x="758073" y="2039194"/>
                  </a:lnTo>
                  <a:lnTo>
                    <a:pt x="6971" y="0"/>
                  </a:lnTo>
                  <a:close/>
                </a:path>
              </a:pathLst>
            </a:custGeom>
            <a:solidFill>
              <a:srgbClr val="EC772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6" name="object 66" descr=""/>
            <p:cNvSpPr/>
            <p:nvPr/>
          </p:nvSpPr>
          <p:spPr>
            <a:xfrm>
              <a:off x="2926907" y="4921615"/>
              <a:ext cx="752475" cy="2021205"/>
            </a:xfrm>
            <a:custGeom>
              <a:avLst/>
              <a:gdLst/>
              <a:ahLst/>
              <a:cxnLst/>
              <a:rect l="l" t="t" r="r" b="b"/>
              <a:pathLst>
                <a:path w="752475" h="2021204">
                  <a:moveTo>
                    <a:pt x="7008" y="0"/>
                  </a:moveTo>
                  <a:lnTo>
                    <a:pt x="0" y="11498"/>
                  </a:lnTo>
                  <a:lnTo>
                    <a:pt x="736213" y="2008834"/>
                  </a:lnTo>
                  <a:lnTo>
                    <a:pt x="752148" y="2020704"/>
                  </a:lnTo>
                  <a:lnTo>
                    <a:pt x="7008" y="0"/>
                  </a:lnTo>
                  <a:close/>
                </a:path>
              </a:pathLst>
            </a:custGeom>
            <a:solidFill>
              <a:srgbClr val="EC782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7" name="object 67" descr=""/>
            <p:cNvSpPr/>
            <p:nvPr/>
          </p:nvSpPr>
          <p:spPr>
            <a:xfrm>
              <a:off x="2920711" y="4931798"/>
              <a:ext cx="744855" cy="2000885"/>
            </a:xfrm>
            <a:custGeom>
              <a:avLst/>
              <a:gdLst/>
              <a:ahLst/>
              <a:cxnLst/>
              <a:rect l="l" t="t" r="r" b="b"/>
              <a:pathLst>
                <a:path w="744854" h="2000884">
                  <a:moveTo>
                    <a:pt x="6997" y="0"/>
                  </a:moveTo>
                  <a:lnTo>
                    <a:pt x="0" y="11481"/>
                  </a:lnTo>
                  <a:lnTo>
                    <a:pt x="728811" y="1987904"/>
                  </a:lnTo>
                  <a:lnTo>
                    <a:pt x="742042" y="1998377"/>
                  </a:lnTo>
                  <a:lnTo>
                    <a:pt x="744610" y="2000290"/>
                  </a:lnTo>
                  <a:lnTo>
                    <a:pt x="6997" y="0"/>
                  </a:lnTo>
                  <a:close/>
                </a:path>
              </a:pathLst>
            </a:custGeom>
            <a:solidFill>
              <a:srgbClr val="ED792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8" name="object 68" descr=""/>
            <p:cNvSpPr/>
            <p:nvPr/>
          </p:nvSpPr>
          <p:spPr>
            <a:xfrm>
              <a:off x="2914504" y="4941982"/>
              <a:ext cx="737235" cy="1979295"/>
            </a:xfrm>
            <a:custGeom>
              <a:avLst/>
              <a:gdLst/>
              <a:ahLst/>
              <a:cxnLst/>
              <a:rect l="l" t="t" r="r" b="b"/>
              <a:pathLst>
                <a:path w="737235" h="1979295">
                  <a:moveTo>
                    <a:pt x="6997" y="0"/>
                  </a:moveTo>
                  <a:lnTo>
                    <a:pt x="0" y="11481"/>
                  </a:lnTo>
                  <a:lnTo>
                    <a:pt x="720949" y="1966586"/>
                  </a:lnTo>
                  <a:lnTo>
                    <a:pt x="736811" y="1979140"/>
                  </a:lnTo>
                  <a:lnTo>
                    <a:pt x="6997" y="0"/>
                  </a:lnTo>
                  <a:close/>
                </a:path>
              </a:pathLst>
            </a:custGeom>
            <a:solidFill>
              <a:srgbClr val="ED7A2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9" name="object 69" descr=""/>
            <p:cNvSpPr/>
            <p:nvPr/>
          </p:nvSpPr>
          <p:spPr>
            <a:xfrm>
              <a:off x="2908298" y="4951705"/>
              <a:ext cx="729615" cy="1958975"/>
            </a:xfrm>
            <a:custGeom>
              <a:avLst/>
              <a:gdLst/>
              <a:ahLst/>
              <a:cxnLst/>
              <a:rect l="l" t="t" r="r" b="b"/>
              <a:pathLst>
                <a:path w="729614" h="1958975">
                  <a:moveTo>
                    <a:pt x="7278" y="0"/>
                  </a:moveTo>
                  <a:lnTo>
                    <a:pt x="0" y="11941"/>
                  </a:lnTo>
                  <a:lnTo>
                    <a:pt x="712842" y="1945061"/>
                  </a:lnTo>
                  <a:lnTo>
                    <a:pt x="722571" y="1953234"/>
                  </a:lnTo>
                  <a:lnTo>
                    <a:pt x="729157" y="1958447"/>
                  </a:lnTo>
                  <a:lnTo>
                    <a:pt x="7278" y="0"/>
                  </a:lnTo>
                  <a:close/>
                </a:path>
              </a:pathLst>
            </a:custGeom>
            <a:solidFill>
              <a:srgbClr val="ED7B2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0" name="object 70" descr=""/>
            <p:cNvSpPr/>
            <p:nvPr/>
          </p:nvSpPr>
          <p:spPr>
            <a:xfrm>
              <a:off x="2902371" y="4961870"/>
              <a:ext cx="721360" cy="1937385"/>
            </a:xfrm>
            <a:custGeom>
              <a:avLst/>
              <a:gdLst/>
              <a:ahLst/>
              <a:cxnLst/>
              <a:rect l="l" t="t" r="r" b="b"/>
              <a:pathLst>
                <a:path w="721360" h="1937384">
                  <a:moveTo>
                    <a:pt x="7009" y="0"/>
                  </a:moveTo>
                  <a:lnTo>
                    <a:pt x="0" y="11501"/>
                  </a:lnTo>
                  <a:lnTo>
                    <a:pt x="704558" y="1922958"/>
                  </a:lnTo>
                  <a:lnTo>
                    <a:pt x="721288" y="1937012"/>
                  </a:lnTo>
                  <a:lnTo>
                    <a:pt x="7009" y="0"/>
                  </a:lnTo>
                  <a:close/>
                </a:path>
              </a:pathLst>
            </a:custGeom>
            <a:solidFill>
              <a:srgbClr val="ED7C2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1" name="object 71" descr=""/>
            <p:cNvSpPr/>
            <p:nvPr/>
          </p:nvSpPr>
          <p:spPr>
            <a:xfrm>
              <a:off x="2896177" y="4972106"/>
              <a:ext cx="711835" cy="1913889"/>
            </a:xfrm>
            <a:custGeom>
              <a:avLst/>
              <a:gdLst/>
              <a:ahLst/>
              <a:cxnLst/>
              <a:rect l="l" t="t" r="r" b="b"/>
              <a:pathLst>
                <a:path w="711835" h="1913890">
                  <a:moveTo>
                    <a:pt x="6965" y="0"/>
                  </a:moveTo>
                  <a:lnTo>
                    <a:pt x="0" y="11428"/>
                  </a:lnTo>
                  <a:lnTo>
                    <a:pt x="696601" y="1900502"/>
                  </a:lnTo>
                  <a:lnTo>
                    <a:pt x="703143" y="1906329"/>
                  </a:lnTo>
                  <a:lnTo>
                    <a:pt x="711810" y="1913610"/>
                  </a:lnTo>
                  <a:lnTo>
                    <a:pt x="6965" y="0"/>
                  </a:lnTo>
                  <a:close/>
                </a:path>
              </a:pathLst>
            </a:custGeom>
            <a:solidFill>
              <a:srgbClr val="ED7D23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72" name="object 72" descr="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2590800" y="4708490"/>
              <a:ext cx="2661920" cy="2511870"/>
            </a:xfrm>
            <a:prstGeom prst="rect">
              <a:avLst/>
            </a:prstGeom>
          </p:spPr>
        </p:pic>
        <p:pic>
          <p:nvPicPr>
            <p:cNvPr id="73" name="object 73" descr="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5040629" y="4148420"/>
              <a:ext cx="2519679" cy="2512060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084580">
              <a:lnSpc>
                <a:spcPct val="100000"/>
              </a:lnSpc>
              <a:spcBef>
                <a:spcPts val="100"/>
              </a:spcBef>
            </a:pPr>
            <a:r>
              <a:rPr dirty="0" spc="-45"/>
              <a:t>Markov</a:t>
            </a:r>
            <a:r>
              <a:rPr dirty="0" spc="-220"/>
              <a:t> </a:t>
            </a:r>
            <a:r>
              <a:rPr dirty="0" spc="-125"/>
              <a:t>Decision</a:t>
            </a:r>
            <a:r>
              <a:rPr dirty="0" spc="-210"/>
              <a:t> </a:t>
            </a:r>
            <a:r>
              <a:rPr dirty="0" spc="-10"/>
              <a:t>Process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337820" y="6457280"/>
            <a:ext cx="3754754" cy="4521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dirty="0" sz="2800" spc="-125">
                <a:solidFill>
                  <a:srgbClr val="FFFFFF"/>
                </a:solidFill>
                <a:latin typeface="Cambria"/>
                <a:cs typeface="Cambria"/>
              </a:rPr>
              <a:t>(</a:t>
            </a:r>
            <a:r>
              <a:rPr dirty="0" sz="2800" spc="-33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spc="75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baseline="-20202" sz="2475" spc="112">
                <a:solidFill>
                  <a:srgbClr val="FFFFFF"/>
                </a:solidFill>
                <a:latin typeface="Times New Roman"/>
                <a:cs typeface="Times New Roman"/>
              </a:rPr>
              <a:t>1</a:t>
            </a:r>
            <a:r>
              <a:rPr dirty="0" baseline="-20202" sz="2475" spc="-262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,</a:t>
            </a:r>
            <a:r>
              <a:rPr dirty="0" sz="2800" spc="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70" i="1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dirty="0" baseline="-20202" sz="2475" spc="104">
                <a:solidFill>
                  <a:srgbClr val="FFFFFF"/>
                </a:solidFill>
                <a:latin typeface="Times New Roman"/>
                <a:cs typeface="Times New Roman"/>
              </a:rPr>
              <a:t>1</a:t>
            </a:r>
            <a:r>
              <a:rPr dirty="0" baseline="-20202" sz="2475" spc="-1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,</a:t>
            </a:r>
            <a:r>
              <a:rPr dirty="0" sz="2800" spc="-31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75" i="1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dirty="0" baseline="-20202" sz="2475" spc="112">
                <a:solidFill>
                  <a:srgbClr val="FFFFFF"/>
                </a:solidFill>
                <a:latin typeface="Times New Roman"/>
                <a:cs typeface="Times New Roman"/>
              </a:rPr>
              <a:t>1</a:t>
            </a:r>
            <a:r>
              <a:rPr dirty="0" baseline="-20202" sz="2475" spc="-262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,</a:t>
            </a:r>
            <a:r>
              <a:rPr dirty="0" sz="2800" spc="-30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70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baseline="-20202" sz="2475" spc="104">
                <a:solidFill>
                  <a:srgbClr val="FFFFFF"/>
                </a:solidFill>
                <a:latin typeface="Times New Roman"/>
                <a:cs typeface="Times New Roman"/>
              </a:rPr>
              <a:t>2</a:t>
            </a:r>
            <a:r>
              <a:rPr dirty="0" baseline="-20202" sz="2475" spc="-22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,</a:t>
            </a:r>
            <a:r>
              <a:rPr dirty="0" sz="2800" spc="-15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dirty="0" sz="2800" spc="-40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baseline="-20202" sz="2475">
                <a:solidFill>
                  <a:srgbClr val="FFFFFF"/>
                </a:solidFill>
                <a:latin typeface="Times New Roman"/>
                <a:cs typeface="Times New Roman"/>
              </a:rPr>
              <a:t>2</a:t>
            </a:r>
            <a:r>
              <a:rPr dirty="0" baseline="-20202" sz="2475" spc="-262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,</a:t>
            </a:r>
            <a:r>
              <a:rPr dirty="0" sz="2800" spc="-15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75" i="1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dirty="0" baseline="-20202" sz="2475" spc="112">
                <a:solidFill>
                  <a:srgbClr val="FFFFFF"/>
                </a:solidFill>
                <a:latin typeface="Times New Roman"/>
                <a:cs typeface="Times New Roman"/>
              </a:rPr>
              <a:t>2</a:t>
            </a:r>
            <a:r>
              <a:rPr dirty="0" baseline="-20202" sz="2475" spc="-262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,</a:t>
            </a:r>
            <a:r>
              <a:rPr dirty="0" sz="2800" spc="-30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-20">
                <a:solidFill>
                  <a:srgbClr val="FFFFFF"/>
                </a:solidFill>
                <a:latin typeface="Times New Roman"/>
                <a:cs typeface="Times New Roman"/>
              </a:rPr>
              <a:t>...</a:t>
            </a:r>
            <a:r>
              <a:rPr dirty="0" sz="2800" spc="-20">
                <a:solidFill>
                  <a:srgbClr val="FFFFFF"/>
                </a:solidFill>
                <a:latin typeface="Cambria"/>
                <a:cs typeface="Cambria"/>
              </a:rPr>
              <a:t>)</a:t>
            </a:r>
            <a:endParaRPr sz="2800">
              <a:latin typeface="Cambria"/>
              <a:cs typeface="Cambria"/>
            </a:endParaRPr>
          </a:p>
        </p:txBody>
      </p:sp>
      <p:pic>
        <p:nvPicPr>
          <p:cNvPr id="4" name="object 4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57630" y="4451949"/>
            <a:ext cx="1945640" cy="1998979"/>
          </a:xfrm>
          <a:prstGeom prst="rect">
            <a:avLst/>
          </a:prstGeom>
        </p:spPr>
      </p:pic>
      <p:grpSp>
        <p:nvGrpSpPr>
          <p:cNvPr id="5" name="object 5" descr=""/>
          <p:cNvGrpSpPr/>
          <p:nvPr/>
        </p:nvGrpSpPr>
        <p:grpSpPr>
          <a:xfrm>
            <a:off x="2772410" y="3596605"/>
            <a:ext cx="1421130" cy="39370"/>
            <a:chOff x="2772410" y="3596605"/>
            <a:chExt cx="1421130" cy="39370"/>
          </a:xfrm>
        </p:grpSpPr>
        <p:sp>
          <p:nvSpPr>
            <p:cNvPr id="6" name="object 6" descr=""/>
            <p:cNvSpPr/>
            <p:nvPr/>
          </p:nvSpPr>
          <p:spPr>
            <a:xfrm>
              <a:off x="2790190" y="3625180"/>
              <a:ext cx="1403350" cy="0"/>
            </a:xfrm>
            <a:custGeom>
              <a:avLst/>
              <a:gdLst/>
              <a:ahLst/>
              <a:cxnLst/>
              <a:rect l="l" t="t" r="r" b="b"/>
              <a:pathLst>
                <a:path w="1403350" h="0">
                  <a:moveTo>
                    <a:pt x="0" y="0"/>
                  </a:moveTo>
                  <a:lnTo>
                    <a:pt x="1403350" y="0"/>
                  </a:lnTo>
                </a:path>
              </a:pathLst>
            </a:custGeom>
            <a:ln w="2159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 descr=""/>
            <p:cNvSpPr/>
            <p:nvPr/>
          </p:nvSpPr>
          <p:spPr>
            <a:xfrm>
              <a:off x="2772410" y="3607400"/>
              <a:ext cx="1403350" cy="0"/>
            </a:xfrm>
            <a:custGeom>
              <a:avLst/>
              <a:gdLst/>
              <a:ahLst/>
              <a:cxnLst/>
              <a:rect l="l" t="t" r="r" b="b"/>
              <a:pathLst>
                <a:path w="1403350" h="0">
                  <a:moveTo>
                    <a:pt x="0" y="0"/>
                  </a:moveTo>
                  <a:lnTo>
                    <a:pt x="1403350" y="0"/>
                  </a:lnTo>
                </a:path>
              </a:pathLst>
            </a:custGeom>
            <a:ln w="2159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8" name="object 8" descr=""/>
          <p:cNvGrpSpPr/>
          <p:nvPr/>
        </p:nvGrpSpPr>
        <p:grpSpPr>
          <a:xfrm>
            <a:off x="4277359" y="3596605"/>
            <a:ext cx="1488440" cy="39370"/>
            <a:chOff x="4277359" y="3596605"/>
            <a:chExt cx="1488440" cy="39370"/>
          </a:xfrm>
        </p:grpSpPr>
        <p:sp>
          <p:nvSpPr>
            <p:cNvPr id="9" name="object 9" descr=""/>
            <p:cNvSpPr/>
            <p:nvPr/>
          </p:nvSpPr>
          <p:spPr>
            <a:xfrm>
              <a:off x="4295139" y="3625180"/>
              <a:ext cx="1470660" cy="0"/>
            </a:xfrm>
            <a:custGeom>
              <a:avLst/>
              <a:gdLst/>
              <a:ahLst/>
              <a:cxnLst/>
              <a:rect l="l" t="t" r="r" b="b"/>
              <a:pathLst>
                <a:path w="1470660" h="0">
                  <a:moveTo>
                    <a:pt x="0" y="0"/>
                  </a:moveTo>
                  <a:lnTo>
                    <a:pt x="1470660" y="0"/>
                  </a:lnTo>
                </a:path>
              </a:pathLst>
            </a:custGeom>
            <a:ln w="2159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 descr=""/>
            <p:cNvSpPr/>
            <p:nvPr/>
          </p:nvSpPr>
          <p:spPr>
            <a:xfrm>
              <a:off x="4277359" y="3607400"/>
              <a:ext cx="1470660" cy="0"/>
            </a:xfrm>
            <a:custGeom>
              <a:avLst/>
              <a:gdLst/>
              <a:ahLst/>
              <a:cxnLst/>
              <a:rect l="l" t="t" r="r" b="b"/>
              <a:pathLst>
                <a:path w="1470660" h="0">
                  <a:moveTo>
                    <a:pt x="0" y="0"/>
                  </a:moveTo>
                  <a:lnTo>
                    <a:pt x="1470660" y="0"/>
                  </a:lnTo>
                </a:path>
              </a:pathLst>
            </a:custGeom>
            <a:ln w="2159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11" name="object 11" descr=""/>
          <p:cNvGrpSpPr/>
          <p:nvPr/>
        </p:nvGrpSpPr>
        <p:grpSpPr>
          <a:xfrm>
            <a:off x="5850890" y="3596605"/>
            <a:ext cx="1323340" cy="39370"/>
            <a:chOff x="5850890" y="3596605"/>
            <a:chExt cx="1323340" cy="39370"/>
          </a:xfrm>
        </p:grpSpPr>
        <p:sp>
          <p:nvSpPr>
            <p:cNvPr id="12" name="object 12" descr=""/>
            <p:cNvSpPr/>
            <p:nvPr/>
          </p:nvSpPr>
          <p:spPr>
            <a:xfrm>
              <a:off x="5868670" y="3625180"/>
              <a:ext cx="1305560" cy="0"/>
            </a:xfrm>
            <a:custGeom>
              <a:avLst/>
              <a:gdLst/>
              <a:ahLst/>
              <a:cxnLst/>
              <a:rect l="l" t="t" r="r" b="b"/>
              <a:pathLst>
                <a:path w="1305559" h="0">
                  <a:moveTo>
                    <a:pt x="0" y="0"/>
                  </a:moveTo>
                  <a:lnTo>
                    <a:pt x="1305560" y="0"/>
                  </a:lnTo>
                </a:path>
              </a:pathLst>
            </a:custGeom>
            <a:ln w="2159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 descr=""/>
            <p:cNvSpPr/>
            <p:nvPr/>
          </p:nvSpPr>
          <p:spPr>
            <a:xfrm>
              <a:off x="5850890" y="3607400"/>
              <a:ext cx="1305560" cy="0"/>
            </a:xfrm>
            <a:custGeom>
              <a:avLst/>
              <a:gdLst/>
              <a:ahLst/>
              <a:cxnLst/>
              <a:rect l="l" t="t" r="r" b="b"/>
              <a:pathLst>
                <a:path w="1305559" h="0">
                  <a:moveTo>
                    <a:pt x="0" y="0"/>
                  </a:moveTo>
                  <a:lnTo>
                    <a:pt x="1305560" y="0"/>
                  </a:lnTo>
                </a:path>
              </a:pathLst>
            </a:custGeom>
            <a:ln w="2159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4" name="object 14" descr=""/>
          <p:cNvSpPr txBox="1"/>
          <p:nvPr/>
        </p:nvSpPr>
        <p:spPr>
          <a:xfrm>
            <a:off x="2759710" y="2178649"/>
            <a:ext cx="4408805" cy="1488440"/>
          </a:xfrm>
          <a:prstGeom prst="rect">
            <a:avLst/>
          </a:prstGeom>
        </p:spPr>
        <p:txBody>
          <a:bodyPr wrap="square" lIns="0" tIns="58419" rIns="0" bIns="0" rtlCol="0" vert="horz">
            <a:spAutoFit/>
          </a:bodyPr>
          <a:lstStyle/>
          <a:p>
            <a:pPr marL="228600" marR="135890">
              <a:lnSpc>
                <a:spcPts val="3550"/>
              </a:lnSpc>
              <a:spcBef>
                <a:spcPts val="459"/>
              </a:spcBef>
            </a:pP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State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depends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only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25">
                <a:solidFill>
                  <a:srgbClr val="FFFFFF"/>
                </a:solidFill>
                <a:latin typeface="Times New Roman"/>
                <a:cs typeface="Times New Roman"/>
              </a:rPr>
              <a:t>on</a:t>
            </a:r>
            <a:r>
              <a:rPr dirty="0" sz="3200" spc="-2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previous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state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and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action</a:t>
            </a:r>
            <a:endParaRPr sz="3200">
              <a:latin typeface="Times New Roman"/>
              <a:cs typeface="Times New Roman"/>
            </a:endParaRPr>
          </a:p>
          <a:p>
            <a:pPr marL="12700">
              <a:lnSpc>
                <a:spcPct val="100000"/>
              </a:lnSpc>
              <a:spcBef>
                <a:spcPts val="220"/>
              </a:spcBef>
            </a:pPr>
            <a:r>
              <a:rPr dirty="0" sz="3200" b="1">
                <a:solidFill>
                  <a:srgbClr val="FFFFFF"/>
                </a:solidFill>
                <a:latin typeface="Times New Roman"/>
                <a:cs typeface="Times New Roman"/>
              </a:rPr>
              <a:t>Markov</a:t>
            </a:r>
            <a:r>
              <a:rPr dirty="0" sz="3200" spc="25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b="1">
                <a:solidFill>
                  <a:srgbClr val="FFFFFF"/>
                </a:solidFill>
                <a:latin typeface="Times New Roman"/>
                <a:cs typeface="Times New Roman"/>
              </a:rPr>
              <a:t>Decision</a:t>
            </a:r>
            <a:r>
              <a:rPr dirty="0" sz="3200" spc="20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 b="1">
                <a:solidFill>
                  <a:srgbClr val="FFFFFF"/>
                </a:solidFill>
                <a:latin typeface="Times New Roman"/>
                <a:cs typeface="Times New Roman"/>
              </a:rPr>
              <a:t>Process</a:t>
            </a:r>
            <a:endParaRPr sz="3200">
              <a:latin typeface="Times New Roman"/>
              <a:cs typeface="Times New Roman"/>
            </a:endParaRPr>
          </a:p>
        </p:txBody>
      </p:sp>
      <p:pic>
        <p:nvPicPr>
          <p:cNvPr id="15" name="object 1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580379" y="4247480"/>
            <a:ext cx="3647439" cy="273558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2159000">
              <a:lnSpc>
                <a:spcPct val="100000"/>
              </a:lnSpc>
              <a:spcBef>
                <a:spcPts val="100"/>
              </a:spcBef>
            </a:pPr>
            <a:r>
              <a:rPr dirty="0" spc="-120"/>
              <a:t>Episodic</a:t>
            </a:r>
            <a:r>
              <a:rPr dirty="0" spc="-185"/>
              <a:t> </a:t>
            </a:r>
            <a:r>
              <a:rPr dirty="0" spc="-30"/>
              <a:t>Returns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2358389" y="5608920"/>
            <a:ext cx="85090" cy="28194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650" spc="5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3009900" y="5608920"/>
            <a:ext cx="349885" cy="28194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650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sz="1650" spc="-26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65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sz="1650" spc="65">
                <a:solidFill>
                  <a:srgbClr val="FFFFFF"/>
                </a:solidFill>
                <a:latin typeface="Times New Roman"/>
                <a:cs typeface="Times New Roman"/>
              </a:rPr>
              <a:t>1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4113529" y="5608920"/>
            <a:ext cx="351155" cy="28194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650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sz="1650" spc="-25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65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sz="1650" spc="65">
                <a:solidFill>
                  <a:srgbClr val="FFFFFF"/>
                </a:solidFill>
                <a:latin typeface="Times New Roman"/>
                <a:cs typeface="Times New Roman"/>
              </a:rPr>
              <a:t>2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5336540" y="5608920"/>
            <a:ext cx="370205" cy="28194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650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sz="1650" spc="-26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60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sz="1650" spc="-9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650" spc="-50">
                <a:solidFill>
                  <a:srgbClr val="FFFFFF"/>
                </a:solidFill>
                <a:latin typeface="Times New Roman"/>
                <a:cs typeface="Times New Roman"/>
              </a:rPr>
              <a:t>3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6106159" y="5177120"/>
            <a:ext cx="186690" cy="28194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650" spc="-140">
                <a:solidFill>
                  <a:srgbClr val="FFFFFF"/>
                </a:solidFill>
                <a:latin typeface="Cambria"/>
                <a:cs typeface="Cambria"/>
              </a:rPr>
              <a:t>∞</a:t>
            </a:r>
            <a:endParaRPr sz="1650">
              <a:latin typeface="Cambria"/>
              <a:cs typeface="Cambria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2057400" y="5225380"/>
            <a:ext cx="5113020" cy="90043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30"/>
              </a:spcBef>
              <a:tabLst>
                <a:tab pos="1299845" algn="l"/>
                <a:tab pos="2423795" algn="l"/>
                <a:tab pos="3646804" algn="l"/>
              </a:tabLst>
            </a:pP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G</a:t>
            </a:r>
            <a:r>
              <a:rPr dirty="0" sz="2800" spc="21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430">
                <a:solidFill>
                  <a:srgbClr val="FFFFFF"/>
                </a:solidFill>
                <a:latin typeface="Cambria"/>
                <a:cs typeface="Cambria"/>
              </a:rPr>
              <a:t>=</a:t>
            </a:r>
            <a:r>
              <a:rPr dirty="0" sz="2800" spc="430" i="1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dirty="0" sz="2800" spc="75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sz="2800" spc="-24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900" spc="100">
                <a:solidFill>
                  <a:srgbClr val="FFFFFF"/>
                </a:solidFill>
                <a:latin typeface="Cambria"/>
                <a:cs typeface="Cambria"/>
              </a:rPr>
              <a:t>γ</a:t>
            </a:r>
            <a:r>
              <a:rPr dirty="0" sz="2900" spc="-5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spc="-50" i="1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dirty="0" sz="2800" spc="75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sz="2800" spc="-23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900" spc="114">
                <a:solidFill>
                  <a:srgbClr val="FFFFFF"/>
                </a:solidFill>
                <a:latin typeface="Cambria"/>
                <a:cs typeface="Cambria"/>
              </a:rPr>
              <a:t>γ</a:t>
            </a:r>
            <a:r>
              <a:rPr dirty="0" baseline="47138" sz="2475" spc="172">
                <a:solidFill>
                  <a:srgbClr val="FFFFFF"/>
                </a:solidFill>
                <a:latin typeface="Times New Roman"/>
                <a:cs typeface="Times New Roman"/>
              </a:rPr>
              <a:t>2</a:t>
            </a:r>
            <a:r>
              <a:rPr dirty="0" baseline="47138" sz="2475" spc="-22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-60" i="1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dirty="0" sz="2800" spc="575">
                <a:solidFill>
                  <a:srgbClr val="FFFFFF"/>
                </a:solidFill>
                <a:latin typeface="Cambria"/>
                <a:cs typeface="Cambria"/>
              </a:rPr>
              <a:t>=</a:t>
            </a:r>
            <a:r>
              <a:rPr dirty="0" baseline="-6172" sz="6075" spc="862">
                <a:solidFill>
                  <a:srgbClr val="FFFFFF"/>
                </a:solidFill>
                <a:latin typeface="Cambria"/>
                <a:cs typeface="Cambria"/>
              </a:rPr>
              <a:t>∑</a:t>
            </a:r>
            <a:r>
              <a:rPr dirty="0" baseline="-6172" sz="6075" spc="-39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900" spc="100">
                <a:solidFill>
                  <a:srgbClr val="FFFFFF"/>
                </a:solidFill>
                <a:latin typeface="Cambria"/>
                <a:cs typeface="Cambria"/>
              </a:rPr>
              <a:t>γ</a:t>
            </a:r>
            <a:r>
              <a:rPr dirty="0" sz="2900" spc="-36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baseline="47138" sz="2475" i="1">
                <a:solidFill>
                  <a:srgbClr val="FFFFFF"/>
                </a:solidFill>
                <a:latin typeface="Times New Roman"/>
                <a:cs typeface="Times New Roman"/>
              </a:rPr>
              <a:t>k</a:t>
            </a:r>
            <a:r>
              <a:rPr dirty="0" baseline="47138" sz="2475" spc="13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-50" i="1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endParaRPr sz="2800">
              <a:latin typeface="Times New Roman"/>
              <a:cs typeface="Times New Roman"/>
            </a:endParaRPr>
          </a:p>
          <a:p>
            <a:pPr algn="r" marR="758190">
              <a:lnSpc>
                <a:spcPct val="100000"/>
              </a:lnSpc>
              <a:spcBef>
                <a:spcPts val="10"/>
              </a:spcBef>
            </a:pPr>
            <a:r>
              <a:rPr dirty="0" sz="1650" i="1">
                <a:solidFill>
                  <a:srgbClr val="FFFFFF"/>
                </a:solidFill>
                <a:latin typeface="Times New Roman"/>
                <a:cs typeface="Times New Roman"/>
              </a:rPr>
              <a:t>k</a:t>
            </a:r>
            <a:r>
              <a:rPr dirty="0" sz="1650" spc="-22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220">
                <a:solidFill>
                  <a:srgbClr val="FFFFFF"/>
                </a:solidFill>
                <a:latin typeface="Cambria"/>
                <a:cs typeface="Cambria"/>
              </a:rPr>
              <a:t>=</a:t>
            </a:r>
            <a:r>
              <a:rPr dirty="0" sz="1650" spc="220">
                <a:solidFill>
                  <a:srgbClr val="FFFFFF"/>
                </a:solidFill>
                <a:latin typeface="Times New Roman"/>
                <a:cs typeface="Times New Roman"/>
              </a:rPr>
              <a:t>0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7110730" y="5608920"/>
            <a:ext cx="626745" cy="28194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650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sz="1650" spc="-10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90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sz="1650" spc="90" i="1">
                <a:solidFill>
                  <a:srgbClr val="FFFFFF"/>
                </a:solidFill>
                <a:latin typeface="Times New Roman"/>
                <a:cs typeface="Times New Roman"/>
              </a:rPr>
              <a:t>k</a:t>
            </a:r>
            <a:r>
              <a:rPr dirty="0" sz="1650" spc="-229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65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sz="1650" spc="65">
                <a:solidFill>
                  <a:srgbClr val="FFFFFF"/>
                </a:solidFill>
                <a:latin typeface="Times New Roman"/>
                <a:cs typeface="Times New Roman"/>
              </a:rPr>
              <a:t>1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1247139" y="6424260"/>
            <a:ext cx="7464425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Sum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discounted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rewards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→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Episode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return</a:t>
            </a:r>
            <a:endParaRPr sz="3200">
              <a:latin typeface="Times New Roman"/>
              <a:cs typeface="Times New Roman"/>
            </a:endParaRPr>
          </a:p>
        </p:txBody>
      </p:sp>
      <p:pic>
        <p:nvPicPr>
          <p:cNvPr id="11" name="object 11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47700" y="1980530"/>
            <a:ext cx="3901440" cy="2160269"/>
          </a:xfrm>
          <a:prstGeom prst="rect">
            <a:avLst/>
          </a:prstGeom>
        </p:spPr>
      </p:pic>
      <p:sp>
        <p:nvSpPr>
          <p:cNvPr id="12" name="object 12" descr=""/>
          <p:cNvSpPr txBox="1"/>
          <p:nvPr/>
        </p:nvSpPr>
        <p:spPr>
          <a:xfrm>
            <a:off x="680719" y="4228430"/>
            <a:ext cx="3857625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These</a:t>
            </a:r>
            <a:r>
              <a:rPr dirty="0" sz="3200" spc="-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states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have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value</a:t>
            </a:r>
            <a:endParaRPr sz="3200">
              <a:latin typeface="Times New Roman"/>
              <a:cs typeface="Times New Roman"/>
            </a:endParaRPr>
          </a:p>
        </p:txBody>
      </p:sp>
      <p:pic>
        <p:nvPicPr>
          <p:cNvPr id="13" name="object 13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759450" y="1980530"/>
            <a:ext cx="3239770" cy="2166619"/>
          </a:xfrm>
          <a:prstGeom prst="rect">
            <a:avLst/>
          </a:prstGeom>
        </p:spPr>
      </p:pic>
      <p:sp>
        <p:nvSpPr>
          <p:cNvPr id="14" name="object 14" descr=""/>
          <p:cNvSpPr txBox="1"/>
          <p:nvPr/>
        </p:nvSpPr>
        <p:spPr>
          <a:xfrm>
            <a:off x="5279390" y="4263990"/>
            <a:ext cx="4601845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Present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rewards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worth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20">
                <a:solidFill>
                  <a:srgbClr val="FFFFFF"/>
                </a:solidFill>
                <a:latin typeface="Times New Roman"/>
                <a:cs typeface="Times New Roman"/>
              </a:rPr>
              <a:t>more</a:t>
            </a:r>
            <a:endParaRPr sz="3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717675">
              <a:lnSpc>
                <a:spcPct val="100000"/>
              </a:lnSpc>
              <a:spcBef>
                <a:spcPts val="100"/>
              </a:spcBef>
            </a:pPr>
            <a:r>
              <a:rPr dirty="0" spc="-20"/>
              <a:t>Reward</a:t>
            </a:r>
            <a:r>
              <a:rPr dirty="0" spc="-295"/>
              <a:t> </a:t>
            </a:r>
            <a:r>
              <a:rPr dirty="0" spc="-110"/>
              <a:t>Discounting</a:t>
            </a:r>
          </a:p>
        </p:txBody>
      </p:sp>
      <p:sp>
        <p:nvSpPr>
          <p:cNvPr id="3" name="object 3" descr="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6510" rIns="0" bIns="0" rtlCol="0" vert="horz">
            <a:spAutoFit/>
          </a:bodyPr>
          <a:lstStyle/>
          <a:p>
            <a:pPr marL="2998470">
              <a:lnSpc>
                <a:spcPts val="1060"/>
              </a:lnSpc>
              <a:spcBef>
                <a:spcPts val="130"/>
              </a:spcBef>
              <a:tabLst>
                <a:tab pos="4220845" algn="l"/>
              </a:tabLst>
            </a:pPr>
            <a:r>
              <a:rPr dirty="0" spc="-50"/>
              <a:t>2</a:t>
            </a:r>
            <a:r>
              <a:rPr dirty="0"/>
              <a:t>	</a:t>
            </a:r>
            <a:r>
              <a:rPr dirty="0" spc="-50"/>
              <a:t>3</a:t>
            </a:r>
          </a:p>
          <a:p>
            <a:pPr marL="137160">
              <a:lnSpc>
                <a:spcPts val="2560"/>
              </a:lnSpc>
              <a:tabLst>
                <a:tab pos="3155315" algn="l"/>
                <a:tab pos="4398645" algn="l"/>
              </a:tabLst>
            </a:pPr>
            <a:r>
              <a:rPr dirty="0" sz="2800" spc="70" i="1">
                <a:latin typeface="Times New Roman"/>
                <a:cs typeface="Times New Roman"/>
              </a:rPr>
              <a:t>G</a:t>
            </a:r>
            <a:r>
              <a:rPr dirty="0" baseline="-20202" sz="2475" spc="104" i="1">
                <a:latin typeface="Times New Roman"/>
                <a:cs typeface="Times New Roman"/>
              </a:rPr>
              <a:t>t</a:t>
            </a:r>
            <a:r>
              <a:rPr dirty="0" baseline="-20202" sz="2475" spc="-150" i="1">
                <a:latin typeface="Times New Roman"/>
                <a:cs typeface="Times New Roman"/>
              </a:rPr>
              <a:t> </a:t>
            </a:r>
            <a:r>
              <a:rPr dirty="0" sz="2800" spc="360">
                <a:latin typeface="Cambria"/>
                <a:cs typeface="Cambria"/>
              </a:rPr>
              <a:t>=</a:t>
            </a:r>
            <a:r>
              <a:rPr dirty="0" sz="2800" spc="360" i="1">
                <a:latin typeface="Times New Roman"/>
                <a:cs typeface="Times New Roman"/>
              </a:rPr>
              <a:t>R</a:t>
            </a:r>
            <a:r>
              <a:rPr dirty="0" baseline="-20202" sz="2475" spc="540" i="1">
                <a:latin typeface="Times New Roman"/>
                <a:cs typeface="Times New Roman"/>
              </a:rPr>
              <a:t>t</a:t>
            </a:r>
            <a:r>
              <a:rPr dirty="0" baseline="-20202" sz="2475" spc="-397" i="1">
                <a:latin typeface="Times New Roman"/>
                <a:cs typeface="Times New Roman"/>
              </a:rPr>
              <a:t> </a:t>
            </a:r>
            <a:r>
              <a:rPr dirty="0" baseline="-20202" sz="2475" spc="172">
                <a:latin typeface="Cambria"/>
                <a:cs typeface="Cambria"/>
              </a:rPr>
              <a:t>+</a:t>
            </a:r>
            <a:r>
              <a:rPr dirty="0" baseline="-20202" sz="2475" spc="172"/>
              <a:t>1</a:t>
            </a:r>
            <a:r>
              <a:rPr dirty="0" sz="2800" spc="114">
                <a:latin typeface="Cambria"/>
                <a:cs typeface="Cambria"/>
              </a:rPr>
              <a:t>+</a:t>
            </a:r>
            <a:r>
              <a:rPr dirty="0" sz="2800" spc="-240">
                <a:latin typeface="Cambria"/>
                <a:cs typeface="Cambria"/>
              </a:rPr>
              <a:t> </a:t>
            </a:r>
            <a:r>
              <a:rPr dirty="0" sz="2900" spc="100">
                <a:latin typeface="Cambria"/>
                <a:cs typeface="Cambria"/>
              </a:rPr>
              <a:t>γ</a:t>
            </a:r>
            <a:r>
              <a:rPr dirty="0" sz="2900" spc="-40">
                <a:latin typeface="Cambria"/>
                <a:cs typeface="Cambria"/>
              </a:rPr>
              <a:t> </a:t>
            </a:r>
            <a:r>
              <a:rPr dirty="0" sz="2800" spc="70" i="1">
                <a:latin typeface="Times New Roman"/>
                <a:cs typeface="Times New Roman"/>
              </a:rPr>
              <a:t>R</a:t>
            </a:r>
            <a:r>
              <a:rPr dirty="0" baseline="-20202" sz="2475" spc="104" i="1">
                <a:latin typeface="Times New Roman"/>
                <a:cs typeface="Times New Roman"/>
              </a:rPr>
              <a:t>t</a:t>
            </a:r>
            <a:r>
              <a:rPr dirty="0" baseline="-20202" sz="2475" spc="-390" i="1">
                <a:latin typeface="Times New Roman"/>
                <a:cs typeface="Times New Roman"/>
              </a:rPr>
              <a:t> </a:t>
            </a:r>
            <a:r>
              <a:rPr dirty="0" baseline="-20202" sz="2475" spc="135">
                <a:latin typeface="Cambria"/>
                <a:cs typeface="Cambria"/>
              </a:rPr>
              <a:t>+</a:t>
            </a:r>
            <a:r>
              <a:rPr dirty="0" baseline="-20202" sz="2475" spc="135"/>
              <a:t>2</a:t>
            </a:r>
            <a:r>
              <a:rPr dirty="0" baseline="-20202" sz="2475" spc="-247"/>
              <a:t> </a:t>
            </a:r>
            <a:r>
              <a:rPr dirty="0" sz="2800" spc="75">
                <a:latin typeface="Cambria"/>
                <a:cs typeface="Cambria"/>
              </a:rPr>
              <a:t>+</a:t>
            </a:r>
            <a:r>
              <a:rPr dirty="0" sz="2800" spc="-235">
                <a:latin typeface="Cambria"/>
                <a:cs typeface="Cambria"/>
              </a:rPr>
              <a:t> </a:t>
            </a:r>
            <a:r>
              <a:rPr dirty="0" sz="2900" spc="50">
                <a:latin typeface="Cambria"/>
                <a:cs typeface="Cambria"/>
              </a:rPr>
              <a:t>γ</a:t>
            </a:r>
            <a:r>
              <a:rPr dirty="0" sz="2900">
                <a:latin typeface="Cambria"/>
                <a:cs typeface="Cambria"/>
              </a:rPr>
              <a:t>	</a:t>
            </a:r>
            <a:r>
              <a:rPr dirty="0" sz="2800" spc="70" i="1">
                <a:latin typeface="Times New Roman"/>
                <a:cs typeface="Times New Roman"/>
              </a:rPr>
              <a:t>R</a:t>
            </a:r>
            <a:r>
              <a:rPr dirty="0" baseline="-20202" sz="2475" spc="104" i="1">
                <a:latin typeface="Times New Roman"/>
                <a:cs typeface="Times New Roman"/>
              </a:rPr>
              <a:t>t</a:t>
            </a:r>
            <a:r>
              <a:rPr dirty="0" baseline="-20202" sz="2475" spc="-397" i="1">
                <a:latin typeface="Times New Roman"/>
                <a:cs typeface="Times New Roman"/>
              </a:rPr>
              <a:t> </a:t>
            </a:r>
            <a:r>
              <a:rPr dirty="0" baseline="-20202" sz="2475" spc="89">
                <a:latin typeface="Cambria"/>
                <a:cs typeface="Cambria"/>
              </a:rPr>
              <a:t>+</a:t>
            </a:r>
            <a:r>
              <a:rPr dirty="0" baseline="-20202" sz="2475" spc="-135">
                <a:latin typeface="Cambria"/>
                <a:cs typeface="Cambria"/>
              </a:rPr>
              <a:t> </a:t>
            </a:r>
            <a:r>
              <a:rPr dirty="0" baseline="-20202" sz="2475" spc="127"/>
              <a:t>3</a:t>
            </a:r>
            <a:r>
              <a:rPr dirty="0" sz="2800" spc="85">
                <a:latin typeface="Cambria"/>
                <a:cs typeface="Cambria"/>
              </a:rPr>
              <a:t>+</a:t>
            </a:r>
            <a:r>
              <a:rPr dirty="0" sz="2800" spc="-229">
                <a:latin typeface="Cambria"/>
                <a:cs typeface="Cambria"/>
              </a:rPr>
              <a:t> </a:t>
            </a:r>
            <a:r>
              <a:rPr dirty="0" sz="2900" spc="50">
                <a:latin typeface="Cambria"/>
                <a:cs typeface="Cambria"/>
              </a:rPr>
              <a:t>γ</a:t>
            </a:r>
            <a:r>
              <a:rPr dirty="0" sz="2900">
                <a:latin typeface="Cambria"/>
                <a:cs typeface="Cambria"/>
              </a:rPr>
              <a:t>	</a:t>
            </a:r>
            <a:r>
              <a:rPr dirty="0" sz="2800" spc="70" i="1">
                <a:latin typeface="Times New Roman"/>
                <a:cs typeface="Times New Roman"/>
              </a:rPr>
              <a:t>R</a:t>
            </a:r>
            <a:r>
              <a:rPr dirty="0" baseline="-20202" sz="2475" spc="104" i="1">
                <a:latin typeface="Times New Roman"/>
                <a:cs typeface="Times New Roman"/>
              </a:rPr>
              <a:t>t</a:t>
            </a:r>
            <a:r>
              <a:rPr dirty="0" baseline="-20202" sz="2475" spc="-390" i="1">
                <a:latin typeface="Times New Roman"/>
                <a:cs typeface="Times New Roman"/>
              </a:rPr>
              <a:t> </a:t>
            </a:r>
            <a:r>
              <a:rPr dirty="0" baseline="-20202" sz="2475" spc="135">
                <a:latin typeface="Cambria"/>
                <a:cs typeface="Cambria"/>
              </a:rPr>
              <a:t>+</a:t>
            </a:r>
            <a:r>
              <a:rPr dirty="0" baseline="-20202" sz="2475" spc="135"/>
              <a:t>4</a:t>
            </a:r>
            <a:r>
              <a:rPr dirty="0" baseline="-20202" sz="2475" spc="-247"/>
              <a:t> </a:t>
            </a:r>
            <a:r>
              <a:rPr dirty="0" sz="2800" spc="50">
                <a:latin typeface="Cambria"/>
                <a:cs typeface="Cambria"/>
              </a:rPr>
              <a:t>+</a:t>
            </a:r>
            <a:r>
              <a:rPr dirty="0" sz="2800" spc="50"/>
              <a:t>...</a:t>
            </a:r>
            <a:endParaRPr sz="28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3200"/>
          </a:p>
          <a:p>
            <a:pPr marL="50800">
              <a:lnSpc>
                <a:spcPts val="2330"/>
              </a:lnSpc>
              <a:tabLst>
                <a:tab pos="4154804" algn="l"/>
              </a:tabLst>
            </a:pPr>
            <a:r>
              <a:rPr dirty="0" baseline="-27777" sz="4200" spc="-75" i="1">
                <a:latin typeface="Times New Roman"/>
                <a:cs typeface="Times New Roman"/>
              </a:rPr>
              <a:t>G</a:t>
            </a:r>
            <a:r>
              <a:rPr dirty="0" baseline="-27777" sz="4200" i="1">
                <a:latin typeface="Times New Roman"/>
                <a:cs typeface="Times New Roman"/>
              </a:rPr>
              <a:t>	</a:t>
            </a:r>
            <a:r>
              <a:rPr dirty="0" sz="1650" spc="-50"/>
              <a:t>2</a:t>
            </a:r>
            <a:endParaRPr sz="1650">
              <a:latin typeface="Times New Roman"/>
              <a:cs typeface="Times New Roman"/>
            </a:endParaRPr>
          </a:p>
          <a:p>
            <a:pPr marL="325755">
              <a:lnSpc>
                <a:spcPts val="2450"/>
              </a:lnSpc>
              <a:tabLst>
                <a:tab pos="4313555" algn="l"/>
              </a:tabLst>
            </a:pPr>
            <a:r>
              <a:rPr dirty="0" baseline="-20202" sz="2475" i="1">
                <a:latin typeface="Times New Roman"/>
                <a:cs typeface="Times New Roman"/>
              </a:rPr>
              <a:t>t</a:t>
            </a:r>
            <a:r>
              <a:rPr dirty="0" baseline="-20202" sz="2475" spc="-150" i="1">
                <a:latin typeface="Times New Roman"/>
                <a:cs typeface="Times New Roman"/>
              </a:rPr>
              <a:t> </a:t>
            </a:r>
            <a:r>
              <a:rPr dirty="0" sz="2800" spc="360">
                <a:latin typeface="Cambria"/>
                <a:cs typeface="Cambria"/>
              </a:rPr>
              <a:t>=</a:t>
            </a:r>
            <a:r>
              <a:rPr dirty="0" sz="2800" spc="360" i="1">
                <a:latin typeface="Times New Roman"/>
                <a:cs typeface="Times New Roman"/>
              </a:rPr>
              <a:t>R</a:t>
            </a:r>
            <a:r>
              <a:rPr dirty="0" baseline="-20202" sz="2475" spc="540" i="1">
                <a:latin typeface="Times New Roman"/>
                <a:cs typeface="Times New Roman"/>
              </a:rPr>
              <a:t>t</a:t>
            </a:r>
            <a:r>
              <a:rPr dirty="0" baseline="-20202" sz="2475" spc="-382" i="1">
                <a:latin typeface="Times New Roman"/>
                <a:cs typeface="Times New Roman"/>
              </a:rPr>
              <a:t> </a:t>
            </a:r>
            <a:r>
              <a:rPr dirty="0" baseline="-20202" sz="2475" spc="179">
                <a:latin typeface="Cambria"/>
                <a:cs typeface="Cambria"/>
              </a:rPr>
              <a:t>+</a:t>
            </a:r>
            <a:r>
              <a:rPr dirty="0" baseline="-20202" sz="2475" spc="179"/>
              <a:t>1</a:t>
            </a:r>
            <a:r>
              <a:rPr dirty="0" sz="2800" spc="120">
                <a:latin typeface="Cambria"/>
                <a:cs typeface="Cambria"/>
              </a:rPr>
              <a:t>+</a:t>
            </a:r>
            <a:r>
              <a:rPr dirty="0" sz="2800" spc="-235">
                <a:latin typeface="Cambria"/>
                <a:cs typeface="Cambria"/>
              </a:rPr>
              <a:t> </a:t>
            </a:r>
            <a:r>
              <a:rPr dirty="0" sz="2900" spc="114">
                <a:latin typeface="Cambria"/>
                <a:cs typeface="Cambria"/>
              </a:rPr>
              <a:t>γ</a:t>
            </a:r>
            <a:r>
              <a:rPr dirty="0" sz="2900" spc="-365">
                <a:latin typeface="Cambria"/>
                <a:cs typeface="Cambria"/>
              </a:rPr>
              <a:t> </a:t>
            </a:r>
            <a:r>
              <a:rPr dirty="0" sz="2800" spc="-125">
                <a:latin typeface="Cambria"/>
                <a:cs typeface="Cambria"/>
              </a:rPr>
              <a:t>(</a:t>
            </a:r>
            <a:r>
              <a:rPr dirty="0" sz="2800" spc="-320">
                <a:latin typeface="Cambria"/>
                <a:cs typeface="Cambria"/>
              </a:rPr>
              <a:t> </a:t>
            </a:r>
            <a:r>
              <a:rPr dirty="0" sz="2800" spc="70" i="1">
                <a:latin typeface="Times New Roman"/>
                <a:cs typeface="Times New Roman"/>
              </a:rPr>
              <a:t>R</a:t>
            </a:r>
            <a:r>
              <a:rPr dirty="0" baseline="-20202" sz="2475" spc="104" i="1">
                <a:latin typeface="Times New Roman"/>
                <a:cs typeface="Times New Roman"/>
              </a:rPr>
              <a:t>t</a:t>
            </a:r>
            <a:r>
              <a:rPr dirty="0" baseline="-20202" sz="2475" spc="-150" i="1">
                <a:latin typeface="Times New Roman"/>
                <a:cs typeface="Times New Roman"/>
              </a:rPr>
              <a:t> </a:t>
            </a:r>
            <a:r>
              <a:rPr dirty="0" baseline="-20202" sz="2475" spc="179">
                <a:latin typeface="Cambria"/>
                <a:cs typeface="Cambria"/>
              </a:rPr>
              <a:t>+</a:t>
            </a:r>
            <a:r>
              <a:rPr dirty="0" baseline="-20202" sz="2475" spc="179"/>
              <a:t>2</a:t>
            </a:r>
            <a:r>
              <a:rPr dirty="0" sz="2800" spc="120">
                <a:latin typeface="Cambria"/>
                <a:cs typeface="Cambria"/>
              </a:rPr>
              <a:t>+</a:t>
            </a:r>
            <a:r>
              <a:rPr dirty="0" sz="2800" spc="-235">
                <a:latin typeface="Cambria"/>
                <a:cs typeface="Cambria"/>
              </a:rPr>
              <a:t> </a:t>
            </a:r>
            <a:r>
              <a:rPr dirty="0" sz="2900" spc="114">
                <a:latin typeface="Cambria"/>
                <a:cs typeface="Cambria"/>
              </a:rPr>
              <a:t>γ</a:t>
            </a:r>
            <a:r>
              <a:rPr dirty="0" sz="2900" spc="-50">
                <a:latin typeface="Cambria"/>
                <a:cs typeface="Cambria"/>
              </a:rPr>
              <a:t> </a:t>
            </a:r>
            <a:r>
              <a:rPr dirty="0" sz="2800" spc="70" i="1">
                <a:latin typeface="Times New Roman"/>
                <a:cs typeface="Times New Roman"/>
              </a:rPr>
              <a:t>R</a:t>
            </a:r>
            <a:r>
              <a:rPr dirty="0" baseline="-20202" sz="2475" spc="104" i="1">
                <a:latin typeface="Times New Roman"/>
                <a:cs typeface="Times New Roman"/>
              </a:rPr>
              <a:t>t</a:t>
            </a:r>
            <a:r>
              <a:rPr dirty="0" baseline="-20202" sz="2475" spc="-375" i="1">
                <a:latin typeface="Times New Roman"/>
                <a:cs typeface="Times New Roman"/>
              </a:rPr>
              <a:t> </a:t>
            </a:r>
            <a:r>
              <a:rPr dirty="0" baseline="-20202" sz="2475" spc="135">
                <a:latin typeface="Cambria"/>
                <a:cs typeface="Cambria"/>
              </a:rPr>
              <a:t>+</a:t>
            </a:r>
            <a:r>
              <a:rPr dirty="0" baseline="-20202" sz="2475" spc="135"/>
              <a:t>3</a:t>
            </a:r>
            <a:r>
              <a:rPr dirty="0" baseline="-20202" sz="2475" spc="-247"/>
              <a:t> </a:t>
            </a:r>
            <a:r>
              <a:rPr dirty="0" sz="2800" spc="90">
                <a:latin typeface="Cambria"/>
                <a:cs typeface="Cambria"/>
              </a:rPr>
              <a:t>+</a:t>
            </a:r>
            <a:r>
              <a:rPr dirty="0" sz="2800" spc="-235">
                <a:latin typeface="Cambria"/>
                <a:cs typeface="Cambria"/>
              </a:rPr>
              <a:t> </a:t>
            </a:r>
            <a:r>
              <a:rPr dirty="0" sz="2900" spc="65">
                <a:latin typeface="Cambria"/>
                <a:cs typeface="Cambria"/>
              </a:rPr>
              <a:t>γ</a:t>
            </a:r>
            <a:r>
              <a:rPr dirty="0" sz="2900">
                <a:latin typeface="Cambria"/>
                <a:cs typeface="Cambria"/>
              </a:rPr>
              <a:t>	</a:t>
            </a:r>
            <a:r>
              <a:rPr dirty="0" sz="2800" spc="70" i="1">
                <a:latin typeface="Times New Roman"/>
                <a:cs typeface="Times New Roman"/>
              </a:rPr>
              <a:t>R</a:t>
            </a:r>
            <a:r>
              <a:rPr dirty="0" baseline="-20202" sz="2475" spc="104" i="1">
                <a:latin typeface="Times New Roman"/>
                <a:cs typeface="Times New Roman"/>
              </a:rPr>
              <a:t>t</a:t>
            </a:r>
            <a:r>
              <a:rPr dirty="0" baseline="-20202" sz="2475" spc="-390" i="1">
                <a:latin typeface="Times New Roman"/>
                <a:cs typeface="Times New Roman"/>
              </a:rPr>
              <a:t> </a:t>
            </a:r>
            <a:r>
              <a:rPr dirty="0" baseline="-20202" sz="2475" spc="89">
                <a:latin typeface="Cambria"/>
                <a:cs typeface="Cambria"/>
              </a:rPr>
              <a:t>+</a:t>
            </a:r>
            <a:r>
              <a:rPr dirty="0" baseline="-20202" sz="2475" spc="-135">
                <a:latin typeface="Cambria"/>
                <a:cs typeface="Cambria"/>
              </a:rPr>
              <a:t> </a:t>
            </a:r>
            <a:r>
              <a:rPr dirty="0" baseline="-20202" sz="2475"/>
              <a:t>4</a:t>
            </a:r>
            <a:r>
              <a:rPr dirty="0" baseline="-20202" sz="2475" spc="-240"/>
              <a:t> </a:t>
            </a:r>
            <a:r>
              <a:rPr dirty="0" sz="2800" spc="40">
                <a:latin typeface="Cambria"/>
                <a:cs typeface="Cambria"/>
              </a:rPr>
              <a:t>+</a:t>
            </a:r>
            <a:r>
              <a:rPr dirty="0" sz="2800" spc="40"/>
              <a:t>...</a:t>
            </a:r>
            <a:r>
              <a:rPr dirty="0" sz="2800" spc="40">
                <a:latin typeface="Cambria"/>
                <a:cs typeface="Cambria"/>
              </a:rPr>
              <a:t>)</a:t>
            </a:r>
            <a:endParaRPr sz="2800">
              <a:latin typeface="Cambria"/>
              <a:cs typeface="Cambria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1799589" y="4321140"/>
            <a:ext cx="3060700" cy="1079500"/>
          </a:xfrm>
          <a:prstGeom prst="rect">
            <a:avLst/>
          </a:prstGeom>
          <a:ln w="36659">
            <a:solidFill>
              <a:srgbClr val="EC1B23"/>
            </a:solidFill>
          </a:ln>
        </p:spPr>
        <p:txBody>
          <a:bodyPr wrap="square" lIns="0" tIns="275590" rIns="0" bIns="0" rtlCol="0" vert="horz">
            <a:spAutoFit/>
          </a:bodyPr>
          <a:lstStyle/>
          <a:p>
            <a:pPr marL="353060">
              <a:lnSpc>
                <a:spcPct val="100000"/>
              </a:lnSpc>
              <a:spcBef>
                <a:spcPts val="2170"/>
              </a:spcBef>
            </a:pPr>
            <a:r>
              <a:rPr dirty="0" baseline="11904" sz="4200" spc="104" i="1">
                <a:solidFill>
                  <a:srgbClr val="FFFFFF"/>
                </a:solidFill>
                <a:latin typeface="Times New Roman"/>
                <a:cs typeface="Times New Roman"/>
              </a:rPr>
              <a:t>G</a:t>
            </a:r>
            <a:r>
              <a:rPr dirty="0" sz="1650" spc="70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sz="1650" spc="-10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baseline="11904" sz="4200" spc="540">
                <a:solidFill>
                  <a:srgbClr val="FFFFFF"/>
                </a:solidFill>
                <a:latin typeface="Cambria"/>
                <a:cs typeface="Cambria"/>
              </a:rPr>
              <a:t>=</a:t>
            </a:r>
            <a:r>
              <a:rPr dirty="0" baseline="11904" sz="4200" spc="540" i="1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dirty="0" sz="1650" spc="360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sz="1650" spc="-25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120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sz="1650" spc="120">
                <a:solidFill>
                  <a:srgbClr val="FFFFFF"/>
                </a:solidFill>
                <a:latin typeface="Times New Roman"/>
                <a:cs typeface="Times New Roman"/>
              </a:rPr>
              <a:t>1</a:t>
            </a:r>
            <a:r>
              <a:rPr dirty="0" baseline="11904" sz="4200" spc="179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baseline="11904" sz="4200" spc="-359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baseline="11494" sz="4350" spc="172">
                <a:solidFill>
                  <a:srgbClr val="FFFFFF"/>
                </a:solidFill>
                <a:latin typeface="Cambria"/>
                <a:cs typeface="Cambria"/>
              </a:rPr>
              <a:t>γ</a:t>
            </a:r>
            <a:r>
              <a:rPr dirty="0" baseline="11494" sz="4350" spc="-322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baseline="11904" sz="4200" spc="120" i="1">
                <a:solidFill>
                  <a:srgbClr val="FFFFFF"/>
                </a:solidFill>
                <a:latin typeface="Times New Roman"/>
                <a:cs typeface="Times New Roman"/>
              </a:rPr>
              <a:t>G</a:t>
            </a:r>
            <a:r>
              <a:rPr dirty="0" sz="1650" spc="80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sz="1650" spc="-26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60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sz="1650" spc="60">
                <a:solidFill>
                  <a:srgbClr val="FFFFFF"/>
                </a:solidFill>
                <a:latin typeface="Times New Roman"/>
                <a:cs typeface="Times New Roman"/>
              </a:rPr>
              <a:t>1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1319530" y="5677499"/>
            <a:ext cx="7519034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But</a:t>
            </a:r>
            <a:r>
              <a:rPr dirty="0" sz="3200" spc="-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wait…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how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can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we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know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future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rewards?</a:t>
            </a:r>
            <a:endParaRPr sz="3200">
              <a:latin typeface="Times New Roman"/>
              <a:cs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707639" y="578449"/>
            <a:ext cx="4660265" cy="69596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45"/>
              <a:t>The</a:t>
            </a:r>
            <a:r>
              <a:rPr dirty="0" spc="-229"/>
              <a:t> </a:t>
            </a:r>
            <a:r>
              <a:rPr dirty="0" spc="-235"/>
              <a:t>Agent’s</a:t>
            </a:r>
            <a:r>
              <a:rPr dirty="0" spc="-225"/>
              <a:t> </a:t>
            </a:r>
            <a:r>
              <a:rPr dirty="0" spc="-30"/>
              <a:t>Policy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57960" y="2168490"/>
            <a:ext cx="2876550" cy="2876550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613409" y="4449410"/>
            <a:ext cx="461518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Mapping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states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to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actions</a:t>
            </a:r>
            <a:endParaRPr sz="3200">
              <a:latin typeface="Times New Roman"/>
              <a:cs typeface="Times New Roman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39790" y="2432650"/>
            <a:ext cx="3420110" cy="1924050"/>
          </a:xfrm>
          <a:prstGeom prst="rect">
            <a:avLst/>
          </a:prstGeom>
        </p:spPr>
      </p:pic>
      <p:sp>
        <p:nvSpPr>
          <p:cNvPr id="6" name="object 6" descr=""/>
          <p:cNvSpPr txBox="1"/>
          <p:nvPr/>
        </p:nvSpPr>
        <p:spPr>
          <a:xfrm>
            <a:off x="5999479" y="4444330"/>
            <a:ext cx="330327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Can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be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probabilistic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4514850" y="5395560"/>
            <a:ext cx="1123950" cy="1685289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dirty="0" sz="10900" spc="1295">
                <a:solidFill>
                  <a:srgbClr val="FFFFFF"/>
                </a:solidFill>
                <a:latin typeface="Cambria"/>
                <a:cs typeface="Cambria"/>
              </a:rPr>
              <a:t>Π</a:t>
            </a:r>
            <a:endParaRPr sz="109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pc="-105"/>
              <a:t>Value</a:t>
            </a:r>
            <a:r>
              <a:rPr dirty="0" spc="-250"/>
              <a:t> </a:t>
            </a:r>
            <a:r>
              <a:rPr dirty="0" spc="-40"/>
              <a:t>and</a:t>
            </a:r>
            <a:r>
              <a:rPr dirty="0" spc="-245"/>
              <a:t> </a:t>
            </a:r>
            <a:r>
              <a:rPr dirty="0" spc="-145"/>
              <a:t>Action</a:t>
            </a:r>
            <a:r>
              <a:rPr dirty="0" spc="-240"/>
              <a:t> </a:t>
            </a:r>
            <a:r>
              <a:rPr dirty="0" spc="-95"/>
              <a:t>Value</a:t>
            </a:r>
            <a:r>
              <a:rPr dirty="0" spc="-250"/>
              <a:t> </a:t>
            </a:r>
            <a:r>
              <a:rPr dirty="0" spc="-55"/>
              <a:t>Functions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1043939" y="2983830"/>
            <a:ext cx="171450" cy="45085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v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1240789" y="3194718"/>
            <a:ext cx="130175" cy="290830"/>
          </a:xfrm>
          <a:prstGeom prst="rect">
            <a:avLst/>
          </a:prstGeom>
        </p:spPr>
        <p:txBody>
          <a:bodyPr wrap="square" lIns="0" tIns="1778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40"/>
              </a:spcBef>
            </a:pPr>
            <a:r>
              <a:rPr dirty="0" sz="1700" spc="-100">
                <a:solidFill>
                  <a:srgbClr val="FFFFFF"/>
                </a:solidFill>
                <a:latin typeface="Cambria"/>
                <a:cs typeface="Cambria"/>
              </a:rPr>
              <a:t>π</a:t>
            </a:r>
            <a:endParaRPr sz="1700">
              <a:latin typeface="Cambria"/>
              <a:cs typeface="Cambria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1379219" y="2983830"/>
            <a:ext cx="979169" cy="45085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</a:pPr>
            <a:r>
              <a:rPr dirty="0" sz="2800" spc="-125">
                <a:solidFill>
                  <a:srgbClr val="FFFFFF"/>
                </a:solidFill>
                <a:latin typeface="Cambria"/>
                <a:cs typeface="Cambria"/>
              </a:rPr>
              <a:t>(</a:t>
            </a:r>
            <a:r>
              <a:rPr dirty="0" sz="2800" spc="-33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spc="210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210">
                <a:solidFill>
                  <a:srgbClr val="FFFFFF"/>
                </a:solidFill>
                <a:latin typeface="Cambria"/>
                <a:cs typeface="Cambria"/>
              </a:rPr>
              <a:t>)=</a:t>
            </a:r>
            <a:r>
              <a:rPr dirty="0" sz="2800" spc="210" i="1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2364739" y="3194718"/>
            <a:ext cx="130175" cy="290830"/>
          </a:xfrm>
          <a:prstGeom prst="rect">
            <a:avLst/>
          </a:prstGeom>
        </p:spPr>
        <p:txBody>
          <a:bodyPr wrap="square" lIns="0" tIns="1778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40"/>
              </a:spcBef>
            </a:pPr>
            <a:r>
              <a:rPr dirty="0" sz="1700" spc="-100">
                <a:solidFill>
                  <a:srgbClr val="FFFFFF"/>
                </a:solidFill>
                <a:latin typeface="Cambria"/>
                <a:cs typeface="Cambria"/>
              </a:rPr>
              <a:t>π</a:t>
            </a:r>
            <a:endParaRPr sz="1700">
              <a:latin typeface="Cambria"/>
              <a:cs typeface="Cambria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2936239" y="3202270"/>
            <a:ext cx="445770" cy="28194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30"/>
              </a:spcBef>
              <a:tabLst>
                <a:tab pos="372745" algn="l"/>
              </a:tabLst>
            </a:pPr>
            <a:r>
              <a:rPr dirty="0" sz="1650" spc="-50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sz="1650" i="1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dirty="0" sz="1650" spc="-50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4531359" y="3194718"/>
            <a:ext cx="130175" cy="290830"/>
          </a:xfrm>
          <a:prstGeom prst="rect">
            <a:avLst/>
          </a:prstGeom>
        </p:spPr>
        <p:txBody>
          <a:bodyPr wrap="square" lIns="0" tIns="1778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40"/>
              </a:spcBef>
            </a:pPr>
            <a:r>
              <a:rPr dirty="0" sz="1700" spc="-100">
                <a:solidFill>
                  <a:srgbClr val="FFFFFF"/>
                </a:solidFill>
                <a:latin typeface="Cambria"/>
                <a:cs typeface="Cambria"/>
              </a:rPr>
              <a:t>π</a:t>
            </a:r>
            <a:endParaRPr sz="1700">
              <a:latin typeface="Cambria"/>
              <a:cs typeface="Cambria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2520950" y="2983830"/>
            <a:ext cx="2281555" cy="45085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90"/>
              </a:spcBef>
              <a:tabLst>
                <a:tab pos="2167255" algn="l"/>
              </a:tabLst>
            </a:pPr>
            <a:r>
              <a:rPr dirty="0" sz="2800" spc="-204">
                <a:solidFill>
                  <a:srgbClr val="FFFFFF"/>
                </a:solidFill>
                <a:latin typeface="Cambria"/>
                <a:cs typeface="Cambria"/>
              </a:rPr>
              <a:t>[</a:t>
            </a:r>
            <a:r>
              <a:rPr dirty="0" sz="2800" spc="-32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G</a:t>
            </a:r>
            <a:r>
              <a:rPr dirty="0" sz="2800" spc="-24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450" spc="155">
                <a:solidFill>
                  <a:srgbClr val="FFFFFF"/>
                </a:solidFill>
                <a:latin typeface="Cambria"/>
                <a:cs typeface="Cambria"/>
              </a:rPr>
              <a:t>|</a:t>
            </a:r>
            <a:r>
              <a:rPr dirty="0" sz="2800" spc="155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8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455">
                <a:solidFill>
                  <a:srgbClr val="FFFFFF"/>
                </a:solidFill>
                <a:latin typeface="Cambria"/>
                <a:cs typeface="Cambria"/>
              </a:rPr>
              <a:t>=</a:t>
            </a:r>
            <a:r>
              <a:rPr dirty="0" sz="2800" spc="455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-39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210">
                <a:solidFill>
                  <a:srgbClr val="FFFFFF"/>
                </a:solidFill>
                <a:latin typeface="Cambria"/>
                <a:cs typeface="Cambria"/>
              </a:rPr>
              <a:t>]=</a:t>
            </a:r>
            <a:r>
              <a:rPr dirty="0" sz="2800" spc="210" i="1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dirty="0" sz="2800" spc="-140">
                <a:solidFill>
                  <a:srgbClr val="FFFFFF"/>
                </a:solidFill>
                <a:latin typeface="Cambria"/>
                <a:cs typeface="Cambria"/>
              </a:rPr>
              <a:t>[</a:t>
            </a:r>
            <a:endParaRPr sz="2800">
              <a:latin typeface="Cambria"/>
              <a:cs typeface="Cambria"/>
            </a:endParaRPr>
          </a:p>
        </p:txBody>
      </p:sp>
      <p:sp>
        <p:nvSpPr>
          <p:cNvPr id="10" name="object 10" descr=""/>
          <p:cNvSpPr txBox="1"/>
          <p:nvPr/>
        </p:nvSpPr>
        <p:spPr>
          <a:xfrm>
            <a:off x="4827270" y="2771739"/>
            <a:ext cx="425450" cy="94869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algn="ctr" marR="22860">
              <a:lnSpc>
                <a:spcPts val="1410"/>
              </a:lnSpc>
              <a:spcBef>
                <a:spcPts val="130"/>
              </a:spcBef>
            </a:pPr>
            <a:r>
              <a:rPr dirty="0" sz="1650" spc="-140">
                <a:solidFill>
                  <a:srgbClr val="FFFFFF"/>
                </a:solidFill>
                <a:latin typeface="Cambria"/>
                <a:cs typeface="Cambria"/>
              </a:rPr>
              <a:t>∞</a:t>
            </a:r>
            <a:endParaRPr sz="1650">
              <a:latin typeface="Cambria"/>
              <a:cs typeface="Cambria"/>
            </a:endParaRPr>
          </a:p>
          <a:p>
            <a:pPr algn="ctr" marR="5080">
              <a:lnSpc>
                <a:spcPts val="4065"/>
              </a:lnSpc>
            </a:pPr>
            <a:r>
              <a:rPr dirty="0" sz="4050" spc="375">
                <a:solidFill>
                  <a:srgbClr val="FFFFFF"/>
                </a:solidFill>
                <a:latin typeface="Cambria"/>
                <a:cs typeface="Cambria"/>
              </a:rPr>
              <a:t>∑</a:t>
            </a:r>
            <a:endParaRPr sz="4050">
              <a:latin typeface="Cambria"/>
              <a:cs typeface="Cambria"/>
            </a:endParaRPr>
          </a:p>
          <a:p>
            <a:pPr algn="ctr" marR="15875">
              <a:lnSpc>
                <a:spcPts val="1755"/>
              </a:lnSpc>
            </a:pPr>
            <a:r>
              <a:rPr dirty="0" sz="1650" i="1">
                <a:solidFill>
                  <a:srgbClr val="FFFFFF"/>
                </a:solidFill>
                <a:latin typeface="Times New Roman"/>
                <a:cs typeface="Times New Roman"/>
              </a:rPr>
              <a:t>k</a:t>
            </a:r>
            <a:r>
              <a:rPr dirty="0" sz="1650" spc="-23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215">
                <a:solidFill>
                  <a:srgbClr val="FFFFFF"/>
                </a:solidFill>
                <a:latin typeface="Cambria"/>
                <a:cs typeface="Cambria"/>
              </a:rPr>
              <a:t>=</a:t>
            </a:r>
            <a:r>
              <a:rPr dirty="0" sz="1650" spc="215">
                <a:solidFill>
                  <a:srgbClr val="FFFFFF"/>
                </a:solidFill>
                <a:latin typeface="Times New Roman"/>
                <a:cs typeface="Times New Roman"/>
              </a:rPr>
              <a:t>0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11" name="object 11" descr=""/>
          <p:cNvSpPr txBox="1"/>
          <p:nvPr/>
        </p:nvSpPr>
        <p:spPr>
          <a:xfrm>
            <a:off x="5556250" y="2948270"/>
            <a:ext cx="107950" cy="28194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30"/>
              </a:spcBef>
            </a:pPr>
            <a:r>
              <a:rPr dirty="0" sz="1650" spc="10" i="1">
                <a:solidFill>
                  <a:srgbClr val="FFFFFF"/>
                </a:solidFill>
                <a:latin typeface="Times New Roman"/>
                <a:cs typeface="Times New Roman"/>
              </a:rPr>
              <a:t>k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5318759" y="2971155"/>
            <a:ext cx="626110" cy="466090"/>
          </a:xfrm>
          <a:prstGeom prst="rect">
            <a:avLst/>
          </a:prstGeom>
        </p:spPr>
        <p:txBody>
          <a:bodyPr wrap="square" lIns="0" tIns="1778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40"/>
              </a:spcBef>
              <a:tabLst>
                <a:tab pos="394335" algn="l"/>
              </a:tabLst>
            </a:pPr>
            <a:r>
              <a:rPr dirty="0" sz="2850" spc="80">
                <a:solidFill>
                  <a:srgbClr val="FFFFFF"/>
                </a:solidFill>
                <a:latin typeface="Cambria"/>
                <a:cs typeface="Cambria"/>
              </a:rPr>
              <a:t>γ</a:t>
            </a:r>
            <a:r>
              <a:rPr dirty="0" sz="2850">
                <a:solidFill>
                  <a:srgbClr val="FFFFFF"/>
                </a:solidFill>
                <a:latin typeface="Cambria"/>
                <a:cs typeface="Cambria"/>
              </a:rPr>
              <a:t>	</a:t>
            </a:r>
            <a:r>
              <a:rPr dirty="0" sz="2800" spc="-50" i="1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13" name="object 13" descr=""/>
          <p:cNvSpPr txBox="1"/>
          <p:nvPr/>
        </p:nvSpPr>
        <p:spPr>
          <a:xfrm>
            <a:off x="5949950" y="3202270"/>
            <a:ext cx="979169" cy="28194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30"/>
              </a:spcBef>
              <a:tabLst>
                <a:tab pos="906144" algn="l"/>
              </a:tabLst>
            </a:pPr>
            <a:r>
              <a:rPr dirty="0" sz="1650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sz="1650" spc="-26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60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sz="1650" spc="-9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650" i="1">
                <a:solidFill>
                  <a:srgbClr val="FFFFFF"/>
                </a:solidFill>
                <a:latin typeface="Times New Roman"/>
                <a:cs typeface="Times New Roman"/>
              </a:rPr>
              <a:t>k</a:t>
            </a:r>
            <a:r>
              <a:rPr dirty="0" sz="1650" spc="-23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50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sz="1650" spc="50">
                <a:solidFill>
                  <a:srgbClr val="FFFFFF"/>
                </a:solidFill>
                <a:latin typeface="Times New Roman"/>
                <a:cs typeface="Times New Roman"/>
              </a:rPr>
              <a:t>1</a:t>
            </a:r>
            <a:r>
              <a:rPr dirty="0" sz="1650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dirty="0" sz="1650" spc="-50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14" name="object 14" descr=""/>
          <p:cNvSpPr txBox="1"/>
          <p:nvPr/>
        </p:nvSpPr>
        <p:spPr>
          <a:xfrm>
            <a:off x="6496050" y="2983830"/>
            <a:ext cx="2665095" cy="45085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90"/>
              </a:spcBef>
            </a:pPr>
            <a:r>
              <a:rPr dirty="0" baseline="-6802" sz="3675" spc="232">
                <a:solidFill>
                  <a:srgbClr val="FFFFFF"/>
                </a:solidFill>
                <a:latin typeface="Cambria"/>
                <a:cs typeface="Cambria"/>
              </a:rPr>
              <a:t>|</a:t>
            </a:r>
            <a:r>
              <a:rPr dirty="0" sz="2800" spc="155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7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459">
                <a:solidFill>
                  <a:srgbClr val="FFFFFF"/>
                </a:solidFill>
                <a:latin typeface="Cambria"/>
                <a:cs typeface="Cambria"/>
              </a:rPr>
              <a:t>=</a:t>
            </a:r>
            <a:r>
              <a:rPr dirty="0" sz="2800" spc="459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-39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-204">
                <a:solidFill>
                  <a:srgbClr val="FFFFFF"/>
                </a:solidFill>
                <a:latin typeface="Cambria"/>
                <a:cs typeface="Cambria"/>
              </a:rPr>
              <a:t>]</a:t>
            </a:r>
            <a:r>
              <a:rPr dirty="0" sz="2800" spc="-33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for</a:t>
            </a:r>
            <a:r>
              <a:rPr dirty="0" sz="2800" spc="-9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-10" i="1">
                <a:solidFill>
                  <a:srgbClr val="FFFFFF"/>
                </a:solidFill>
                <a:latin typeface="Times New Roman"/>
                <a:cs typeface="Times New Roman"/>
              </a:rPr>
              <a:t>all</a:t>
            </a:r>
            <a:r>
              <a:rPr dirty="0" sz="2800" spc="-24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190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190">
                <a:solidFill>
                  <a:srgbClr val="FFFFFF"/>
                </a:solidFill>
                <a:latin typeface="Cambria"/>
                <a:cs typeface="Cambria"/>
              </a:rPr>
              <a:t>∈</a:t>
            </a:r>
            <a:r>
              <a:rPr dirty="0" sz="2800" spc="-28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spc="-50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15" name="object 15" descr=""/>
          <p:cNvSpPr/>
          <p:nvPr/>
        </p:nvSpPr>
        <p:spPr>
          <a:xfrm>
            <a:off x="981710" y="2808570"/>
            <a:ext cx="8279130" cy="1079500"/>
          </a:xfrm>
          <a:custGeom>
            <a:avLst/>
            <a:gdLst/>
            <a:ahLst/>
            <a:cxnLst/>
            <a:rect l="l" t="t" r="r" b="b"/>
            <a:pathLst>
              <a:path w="8279130" h="1079500">
                <a:moveTo>
                  <a:pt x="4140200" y="1079500"/>
                </a:moveTo>
                <a:lnTo>
                  <a:pt x="0" y="1079500"/>
                </a:lnTo>
                <a:lnTo>
                  <a:pt x="0" y="0"/>
                </a:lnTo>
                <a:lnTo>
                  <a:pt x="8279130" y="0"/>
                </a:lnTo>
                <a:lnTo>
                  <a:pt x="8279130" y="1079500"/>
                </a:lnTo>
                <a:lnTo>
                  <a:pt x="4140200" y="1079500"/>
                </a:lnTo>
                <a:close/>
              </a:path>
            </a:pathLst>
          </a:custGeom>
          <a:ln w="36659">
            <a:solidFill>
              <a:srgbClr val="EC1B23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6" name="object 16" descr=""/>
          <p:cNvSpPr txBox="1"/>
          <p:nvPr/>
        </p:nvSpPr>
        <p:spPr>
          <a:xfrm>
            <a:off x="445769" y="4896010"/>
            <a:ext cx="118745" cy="26416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10"/>
              </a:spcBef>
            </a:pPr>
            <a:r>
              <a:rPr dirty="0" sz="1550" spc="-105">
                <a:solidFill>
                  <a:srgbClr val="FFFFFF"/>
                </a:solidFill>
                <a:latin typeface="Cambria"/>
                <a:cs typeface="Cambria"/>
              </a:rPr>
              <a:t>π</a:t>
            </a:r>
            <a:endParaRPr sz="1550">
              <a:latin typeface="Cambria"/>
              <a:cs typeface="Cambria"/>
            </a:endParaRPr>
          </a:p>
        </p:txBody>
      </p:sp>
      <p:sp>
        <p:nvSpPr>
          <p:cNvPr id="17" name="object 17" descr=""/>
          <p:cNvSpPr txBox="1"/>
          <p:nvPr/>
        </p:nvSpPr>
        <p:spPr>
          <a:xfrm>
            <a:off x="269240" y="4705949"/>
            <a:ext cx="1517015" cy="40830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10"/>
              </a:spcBef>
              <a:tabLst>
                <a:tab pos="299085" algn="l"/>
              </a:tabLst>
            </a:pPr>
            <a:r>
              <a:rPr dirty="0" sz="2500" spc="-50" i="1">
                <a:solidFill>
                  <a:srgbClr val="FFFFFF"/>
                </a:solidFill>
                <a:latin typeface="Times New Roman"/>
                <a:cs typeface="Times New Roman"/>
              </a:rPr>
              <a:t>q</a:t>
            </a:r>
            <a:r>
              <a:rPr dirty="0" sz="2500" i="1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dirty="0" sz="2500" spc="-114">
                <a:solidFill>
                  <a:srgbClr val="FFFFFF"/>
                </a:solidFill>
                <a:latin typeface="Cambria"/>
                <a:cs typeface="Cambria"/>
              </a:rPr>
              <a:t>(</a:t>
            </a:r>
            <a:r>
              <a:rPr dirty="0" sz="2500" spc="-30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500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500" spc="-21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500" spc="100" i="1">
                <a:solidFill>
                  <a:srgbClr val="FFFFFF"/>
                </a:solidFill>
                <a:latin typeface="Times New Roman"/>
                <a:cs typeface="Times New Roman"/>
              </a:rPr>
              <a:t>,a</a:t>
            </a:r>
            <a:r>
              <a:rPr dirty="0" sz="2500" spc="-35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500" spc="204">
                <a:solidFill>
                  <a:srgbClr val="FFFFFF"/>
                </a:solidFill>
                <a:latin typeface="Cambria"/>
                <a:cs typeface="Cambria"/>
              </a:rPr>
              <a:t>)=</a:t>
            </a:r>
            <a:r>
              <a:rPr dirty="0" sz="2500" spc="204" i="1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endParaRPr sz="2500">
              <a:latin typeface="Times New Roman"/>
              <a:cs typeface="Times New Roman"/>
            </a:endParaRPr>
          </a:p>
        </p:txBody>
      </p:sp>
      <p:sp>
        <p:nvSpPr>
          <p:cNvPr id="18" name="object 18" descr=""/>
          <p:cNvSpPr txBox="1"/>
          <p:nvPr/>
        </p:nvSpPr>
        <p:spPr>
          <a:xfrm>
            <a:off x="1790700" y="4896010"/>
            <a:ext cx="118745" cy="26416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10"/>
              </a:spcBef>
            </a:pPr>
            <a:r>
              <a:rPr dirty="0" sz="1550" spc="-105">
                <a:solidFill>
                  <a:srgbClr val="FFFFFF"/>
                </a:solidFill>
                <a:latin typeface="Cambria"/>
                <a:cs typeface="Cambria"/>
              </a:rPr>
              <a:t>π</a:t>
            </a:r>
            <a:endParaRPr sz="1550">
              <a:latin typeface="Cambria"/>
              <a:cs typeface="Cambria"/>
            </a:endParaRPr>
          </a:p>
        </p:txBody>
      </p:sp>
      <p:sp>
        <p:nvSpPr>
          <p:cNvPr id="19" name="object 19" descr=""/>
          <p:cNvSpPr txBox="1"/>
          <p:nvPr/>
        </p:nvSpPr>
        <p:spPr>
          <a:xfrm>
            <a:off x="4655820" y="4896010"/>
            <a:ext cx="118745" cy="264160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10"/>
              </a:spcBef>
            </a:pPr>
            <a:r>
              <a:rPr dirty="0" sz="1550" spc="-105">
                <a:solidFill>
                  <a:srgbClr val="FFFFFF"/>
                </a:solidFill>
                <a:latin typeface="Cambria"/>
                <a:cs typeface="Cambria"/>
              </a:rPr>
              <a:t>π</a:t>
            </a:r>
            <a:endParaRPr sz="1550">
              <a:latin typeface="Cambria"/>
              <a:cs typeface="Cambria"/>
            </a:endParaRPr>
          </a:p>
        </p:txBody>
      </p:sp>
      <p:sp>
        <p:nvSpPr>
          <p:cNvPr id="20" name="object 20" descr=""/>
          <p:cNvSpPr txBox="1"/>
          <p:nvPr/>
        </p:nvSpPr>
        <p:spPr>
          <a:xfrm>
            <a:off x="1893570" y="4705949"/>
            <a:ext cx="3032125" cy="40830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10"/>
              </a:spcBef>
              <a:tabLst>
                <a:tab pos="2902585" algn="l"/>
              </a:tabLst>
            </a:pPr>
            <a:r>
              <a:rPr dirty="0" sz="2500" spc="75">
                <a:solidFill>
                  <a:srgbClr val="FFFFFF"/>
                </a:solidFill>
                <a:latin typeface="Cambria"/>
                <a:cs typeface="Cambria"/>
              </a:rPr>
              <a:t>[</a:t>
            </a:r>
            <a:r>
              <a:rPr dirty="0" sz="2500" spc="75" i="1">
                <a:solidFill>
                  <a:srgbClr val="FFFFFF"/>
                </a:solidFill>
                <a:latin typeface="Times New Roman"/>
                <a:cs typeface="Times New Roman"/>
              </a:rPr>
              <a:t>G</a:t>
            </a:r>
            <a:r>
              <a:rPr dirty="0" baseline="-20370" sz="2250" spc="112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sz="2200" spc="75">
                <a:solidFill>
                  <a:srgbClr val="FFFFFF"/>
                </a:solidFill>
                <a:latin typeface="Cambria"/>
                <a:cs typeface="Cambria"/>
              </a:rPr>
              <a:t>|</a:t>
            </a:r>
            <a:r>
              <a:rPr dirty="0" sz="2500" spc="75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baseline="-20370" sz="2250" spc="112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baseline="-20370" sz="2250" spc="-352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500" spc="360">
                <a:solidFill>
                  <a:srgbClr val="FFFFFF"/>
                </a:solidFill>
                <a:latin typeface="Cambria"/>
                <a:cs typeface="Cambria"/>
              </a:rPr>
              <a:t>=</a:t>
            </a:r>
            <a:r>
              <a:rPr dirty="0" sz="2500" spc="360" i="1">
                <a:solidFill>
                  <a:srgbClr val="FFFFFF"/>
                </a:solidFill>
                <a:latin typeface="Times New Roman"/>
                <a:cs typeface="Times New Roman"/>
              </a:rPr>
              <a:t>s,</a:t>
            </a:r>
            <a:r>
              <a:rPr dirty="0" sz="2500" spc="3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500" spc="60" i="1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dirty="0" baseline="-20370" sz="2250" spc="89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baseline="-20370" sz="2250" spc="-367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500" spc="325">
                <a:solidFill>
                  <a:srgbClr val="FFFFFF"/>
                </a:solidFill>
                <a:latin typeface="Cambria"/>
                <a:cs typeface="Cambria"/>
              </a:rPr>
              <a:t>=</a:t>
            </a:r>
            <a:r>
              <a:rPr dirty="0" sz="2500" spc="325" i="1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dirty="0" sz="2500" spc="325">
                <a:solidFill>
                  <a:srgbClr val="FFFFFF"/>
                </a:solidFill>
                <a:latin typeface="Cambria"/>
                <a:cs typeface="Cambria"/>
              </a:rPr>
              <a:t>]=</a:t>
            </a:r>
            <a:r>
              <a:rPr dirty="0" sz="2500" spc="325" i="1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dirty="0" sz="2500" i="1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dirty="0" sz="2500" spc="-50">
                <a:solidFill>
                  <a:srgbClr val="FFFFFF"/>
                </a:solidFill>
                <a:latin typeface="Cambria"/>
                <a:cs typeface="Cambria"/>
              </a:rPr>
              <a:t>[</a:t>
            </a:r>
            <a:endParaRPr sz="2500">
              <a:latin typeface="Cambria"/>
              <a:cs typeface="Cambria"/>
            </a:endParaRPr>
          </a:p>
        </p:txBody>
      </p:sp>
      <p:sp>
        <p:nvSpPr>
          <p:cNvPr id="21" name="object 21" descr=""/>
          <p:cNvSpPr txBox="1"/>
          <p:nvPr/>
        </p:nvSpPr>
        <p:spPr>
          <a:xfrm>
            <a:off x="4903470" y="4515449"/>
            <a:ext cx="392430" cy="855344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algn="ctr" marL="1270">
              <a:lnSpc>
                <a:spcPts val="1280"/>
              </a:lnSpc>
              <a:spcBef>
                <a:spcPts val="110"/>
              </a:spcBef>
            </a:pPr>
            <a:r>
              <a:rPr dirty="0" sz="1500" spc="-140">
                <a:solidFill>
                  <a:srgbClr val="FFFFFF"/>
                </a:solidFill>
                <a:latin typeface="Cambria"/>
                <a:cs typeface="Cambria"/>
              </a:rPr>
              <a:t>∞</a:t>
            </a:r>
            <a:endParaRPr sz="1500">
              <a:latin typeface="Cambria"/>
              <a:cs typeface="Cambria"/>
            </a:endParaRPr>
          </a:p>
          <a:p>
            <a:pPr algn="ctr" marR="13970">
              <a:lnSpc>
                <a:spcPts val="3650"/>
              </a:lnSpc>
            </a:pPr>
            <a:r>
              <a:rPr dirty="0" sz="3650" spc="325">
                <a:solidFill>
                  <a:srgbClr val="FFFFFF"/>
                </a:solidFill>
                <a:latin typeface="Cambria"/>
                <a:cs typeface="Cambria"/>
              </a:rPr>
              <a:t>∑</a:t>
            </a:r>
            <a:endParaRPr sz="3650">
              <a:latin typeface="Cambria"/>
              <a:cs typeface="Cambria"/>
            </a:endParaRPr>
          </a:p>
          <a:p>
            <a:pPr algn="ctr" marR="5080">
              <a:lnSpc>
                <a:spcPts val="1590"/>
              </a:lnSpc>
            </a:pPr>
            <a:r>
              <a:rPr dirty="0" sz="1500" i="1">
                <a:solidFill>
                  <a:srgbClr val="FFFFFF"/>
                </a:solidFill>
                <a:latin typeface="Times New Roman"/>
                <a:cs typeface="Times New Roman"/>
              </a:rPr>
              <a:t>k</a:t>
            </a:r>
            <a:r>
              <a:rPr dirty="0" sz="1500" spc="-21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365">
                <a:solidFill>
                  <a:srgbClr val="FFFFFF"/>
                </a:solidFill>
                <a:latin typeface="Cambria"/>
                <a:cs typeface="Cambria"/>
              </a:rPr>
              <a:t>=</a:t>
            </a:r>
            <a:r>
              <a:rPr dirty="0" sz="1500" spc="-14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500" spc="-50">
                <a:solidFill>
                  <a:srgbClr val="FFFFFF"/>
                </a:solidFill>
                <a:latin typeface="Times New Roman"/>
                <a:cs typeface="Times New Roman"/>
              </a:rPr>
              <a:t>0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22" name="object 22" descr=""/>
          <p:cNvSpPr txBox="1"/>
          <p:nvPr/>
        </p:nvSpPr>
        <p:spPr>
          <a:xfrm>
            <a:off x="5557520" y="4674199"/>
            <a:ext cx="98425" cy="255904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10"/>
              </a:spcBef>
            </a:pPr>
            <a:r>
              <a:rPr dirty="0" sz="1500" spc="5" i="1">
                <a:solidFill>
                  <a:srgbClr val="FFFFFF"/>
                </a:solidFill>
                <a:latin typeface="Times New Roman"/>
                <a:cs typeface="Times New Roman"/>
              </a:rPr>
              <a:t>k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23" name="object 23" descr=""/>
          <p:cNvSpPr txBox="1"/>
          <p:nvPr/>
        </p:nvSpPr>
        <p:spPr>
          <a:xfrm>
            <a:off x="5364479" y="4694580"/>
            <a:ext cx="561975" cy="4216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00"/>
              </a:spcBef>
              <a:tabLst>
                <a:tab pos="352425" algn="l"/>
              </a:tabLst>
            </a:pPr>
            <a:r>
              <a:rPr dirty="0" sz="2600" spc="55">
                <a:solidFill>
                  <a:srgbClr val="FFFFFF"/>
                </a:solidFill>
                <a:latin typeface="Cambria"/>
                <a:cs typeface="Cambria"/>
              </a:rPr>
              <a:t>γ</a:t>
            </a:r>
            <a:r>
              <a:rPr dirty="0" sz="2600">
                <a:solidFill>
                  <a:srgbClr val="FFFFFF"/>
                </a:solidFill>
                <a:latin typeface="Cambria"/>
                <a:cs typeface="Cambria"/>
              </a:rPr>
              <a:t>	</a:t>
            </a:r>
            <a:r>
              <a:rPr dirty="0" sz="2500" spc="-50" i="1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endParaRPr sz="2500">
              <a:latin typeface="Times New Roman"/>
              <a:cs typeface="Times New Roman"/>
            </a:endParaRPr>
          </a:p>
        </p:txBody>
      </p:sp>
      <p:sp>
        <p:nvSpPr>
          <p:cNvPr id="24" name="object 24" descr=""/>
          <p:cNvSpPr txBox="1"/>
          <p:nvPr/>
        </p:nvSpPr>
        <p:spPr>
          <a:xfrm>
            <a:off x="5929629" y="4902799"/>
            <a:ext cx="880744" cy="255904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10"/>
              </a:spcBef>
              <a:tabLst>
                <a:tab pos="813435" algn="l"/>
              </a:tabLst>
            </a:pPr>
            <a:r>
              <a:rPr dirty="0" sz="1500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sz="1500" spc="-229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sz="1500" spc="-8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500" i="1">
                <a:solidFill>
                  <a:srgbClr val="FFFFFF"/>
                </a:solidFill>
                <a:latin typeface="Times New Roman"/>
                <a:cs typeface="Times New Roman"/>
              </a:rPr>
              <a:t>k</a:t>
            </a:r>
            <a:r>
              <a:rPr dirty="0" sz="1500" spc="-19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500" spc="40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sz="1500" spc="40">
                <a:solidFill>
                  <a:srgbClr val="FFFFFF"/>
                </a:solidFill>
                <a:latin typeface="Times New Roman"/>
                <a:cs typeface="Times New Roman"/>
              </a:rPr>
              <a:t>1</a:t>
            </a:r>
            <a:r>
              <a:rPr dirty="0" sz="1500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dirty="0" sz="1500" spc="-50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25" name="object 25" descr=""/>
          <p:cNvSpPr txBox="1"/>
          <p:nvPr/>
        </p:nvSpPr>
        <p:spPr>
          <a:xfrm>
            <a:off x="7627619" y="4902799"/>
            <a:ext cx="66675" cy="255904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10"/>
              </a:spcBef>
            </a:pPr>
            <a:r>
              <a:rPr dirty="0" sz="1500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endParaRPr sz="1500">
              <a:latin typeface="Times New Roman"/>
              <a:cs typeface="Times New Roman"/>
            </a:endParaRPr>
          </a:p>
        </p:txBody>
      </p:sp>
      <p:sp>
        <p:nvSpPr>
          <p:cNvPr id="26" name="object 26" descr=""/>
          <p:cNvSpPr txBox="1"/>
          <p:nvPr/>
        </p:nvSpPr>
        <p:spPr>
          <a:xfrm>
            <a:off x="6417309" y="4705949"/>
            <a:ext cx="3320415" cy="408305"/>
          </a:xfrm>
          <a:prstGeom prst="rect">
            <a:avLst/>
          </a:prstGeom>
        </p:spPr>
        <p:txBody>
          <a:bodyPr wrap="square" lIns="0" tIns="13970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110"/>
              </a:spcBef>
            </a:pPr>
            <a:r>
              <a:rPr dirty="0" baseline="-6313" sz="3300" spc="202">
                <a:solidFill>
                  <a:srgbClr val="FFFFFF"/>
                </a:solidFill>
                <a:latin typeface="Cambria"/>
                <a:cs typeface="Cambria"/>
              </a:rPr>
              <a:t>|</a:t>
            </a:r>
            <a:r>
              <a:rPr dirty="0" sz="2500" spc="135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500" spc="7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500" spc="360">
                <a:solidFill>
                  <a:srgbClr val="FFFFFF"/>
                </a:solidFill>
                <a:latin typeface="Cambria"/>
                <a:cs typeface="Cambria"/>
              </a:rPr>
              <a:t>=</a:t>
            </a:r>
            <a:r>
              <a:rPr dirty="0" sz="2500" spc="360" i="1">
                <a:solidFill>
                  <a:srgbClr val="FFFFFF"/>
                </a:solidFill>
                <a:latin typeface="Times New Roman"/>
                <a:cs typeface="Times New Roman"/>
              </a:rPr>
              <a:t>s,</a:t>
            </a:r>
            <a:r>
              <a:rPr dirty="0" sz="2500" spc="-14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500" i="1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dirty="0" sz="2500" spc="21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500" spc="265">
                <a:solidFill>
                  <a:srgbClr val="FFFFFF"/>
                </a:solidFill>
                <a:latin typeface="Cambria"/>
                <a:cs typeface="Cambria"/>
              </a:rPr>
              <a:t>=</a:t>
            </a:r>
            <a:r>
              <a:rPr dirty="0" sz="2500" spc="265" i="1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dirty="0" sz="2500" spc="265">
                <a:solidFill>
                  <a:srgbClr val="FFFFFF"/>
                </a:solidFill>
                <a:latin typeface="Cambria"/>
                <a:cs typeface="Cambria"/>
              </a:rPr>
              <a:t>]</a:t>
            </a:r>
            <a:r>
              <a:rPr dirty="0" sz="2500" spc="-15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500" spc="-10" i="1">
                <a:solidFill>
                  <a:srgbClr val="FFFFFF"/>
                </a:solidFill>
                <a:latin typeface="Times New Roman"/>
                <a:cs typeface="Times New Roman"/>
              </a:rPr>
              <a:t>for</a:t>
            </a:r>
            <a:r>
              <a:rPr dirty="0" sz="2500" spc="-22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500" i="1">
                <a:solidFill>
                  <a:srgbClr val="FFFFFF"/>
                </a:solidFill>
                <a:latin typeface="Times New Roman"/>
                <a:cs typeface="Times New Roman"/>
              </a:rPr>
              <a:t>all</a:t>
            </a:r>
            <a:r>
              <a:rPr dirty="0" sz="2500" spc="-8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500" spc="180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500" spc="180">
                <a:solidFill>
                  <a:srgbClr val="FFFFFF"/>
                </a:solidFill>
                <a:latin typeface="Cambria"/>
                <a:cs typeface="Cambria"/>
              </a:rPr>
              <a:t>∈</a:t>
            </a:r>
            <a:r>
              <a:rPr dirty="0" sz="2500" spc="-254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500" spc="-60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endParaRPr sz="2500">
              <a:latin typeface="Times New Roman"/>
              <a:cs typeface="Times New Roman"/>
            </a:endParaRPr>
          </a:p>
        </p:txBody>
      </p:sp>
      <p:sp>
        <p:nvSpPr>
          <p:cNvPr id="27" name="object 27" descr=""/>
          <p:cNvSpPr/>
          <p:nvPr/>
        </p:nvSpPr>
        <p:spPr>
          <a:xfrm>
            <a:off x="180339" y="4464649"/>
            <a:ext cx="9719310" cy="1079500"/>
          </a:xfrm>
          <a:custGeom>
            <a:avLst/>
            <a:gdLst/>
            <a:ahLst/>
            <a:cxnLst/>
            <a:rect l="l" t="t" r="r" b="b"/>
            <a:pathLst>
              <a:path w="9719310" h="1079500">
                <a:moveTo>
                  <a:pt x="4860290" y="1079500"/>
                </a:moveTo>
                <a:lnTo>
                  <a:pt x="0" y="1079500"/>
                </a:lnTo>
                <a:lnTo>
                  <a:pt x="0" y="0"/>
                </a:lnTo>
                <a:lnTo>
                  <a:pt x="9719310" y="0"/>
                </a:lnTo>
                <a:lnTo>
                  <a:pt x="9719310" y="1079500"/>
                </a:lnTo>
                <a:lnTo>
                  <a:pt x="4860290" y="1079500"/>
                </a:lnTo>
                <a:close/>
              </a:path>
            </a:pathLst>
          </a:custGeom>
          <a:ln w="36659">
            <a:solidFill>
              <a:srgbClr val="EC1B23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972185">
              <a:lnSpc>
                <a:spcPct val="100000"/>
              </a:lnSpc>
              <a:spcBef>
                <a:spcPts val="100"/>
              </a:spcBef>
            </a:pPr>
            <a:r>
              <a:rPr dirty="0" spc="-100"/>
              <a:t>Learning</a:t>
            </a:r>
            <a:r>
              <a:rPr dirty="0" spc="-245"/>
              <a:t> </a:t>
            </a:r>
            <a:r>
              <a:rPr dirty="0" spc="-50"/>
              <a:t>from</a:t>
            </a:r>
            <a:r>
              <a:rPr dirty="0" spc="-240"/>
              <a:t> </a:t>
            </a:r>
            <a:r>
              <a:rPr dirty="0" spc="-55"/>
              <a:t>Experience</a:t>
            </a:r>
          </a:p>
        </p:txBody>
      </p:sp>
      <p:pic>
        <p:nvPicPr>
          <p:cNvPr id="3" name="object 3" descr="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303009" y="1439510"/>
            <a:ext cx="1797049" cy="1750060"/>
          </a:xfrm>
          <a:prstGeom prst="rect">
            <a:avLst/>
          </a:prstGeom>
        </p:spPr>
      </p:pic>
      <p:sp>
        <p:nvSpPr>
          <p:cNvPr id="4" name="object 4" descr=""/>
          <p:cNvSpPr txBox="1"/>
          <p:nvPr/>
        </p:nvSpPr>
        <p:spPr>
          <a:xfrm>
            <a:off x="1861820" y="2202780"/>
            <a:ext cx="4253230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Interact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with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environment</a:t>
            </a:r>
            <a:endParaRPr sz="3200">
              <a:latin typeface="Times New Roman"/>
              <a:cs typeface="Times New Roman"/>
            </a:endParaRPr>
          </a:p>
        </p:txBody>
      </p:sp>
      <p:pic>
        <p:nvPicPr>
          <p:cNvPr id="5" name="object 5" descr="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079500" y="3383880"/>
            <a:ext cx="2611120" cy="1795780"/>
          </a:xfrm>
          <a:prstGeom prst="rect">
            <a:avLst/>
          </a:prstGeom>
        </p:spPr>
      </p:pic>
      <p:sp>
        <p:nvSpPr>
          <p:cNvPr id="6" name="object 6" descr=""/>
          <p:cNvSpPr txBox="1"/>
          <p:nvPr/>
        </p:nvSpPr>
        <p:spPr>
          <a:xfrm>
            <a:off x="3966209" y="3971890"/>
            <a:ext cx="3631565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Keep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track</a:t>
            </a:r>
            <a:r>
              <a:rPr dirty="0" sz="3200" spc="1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FFFFF"/>
                </a:solidFill>
                <a:latin typeface="Times New Roman"/>
                <a:cs typeface="Times New Roman"/>
              </a:rPr>
              <a:t>of</a:t>
            </a:r>
            <a:r>
              <a:rPr dirty="0" sz="3200" spc="5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FFFFF"/>
                </a:solidFill>
                <a:latin typeface="Times New Roman"/>
                <a:cs typeface="Times New Roman"/>
              </a:rPr>
              <a:t>rewards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7" name="object 7" descr=""/>
          <p:cNvSpPr/>
          <p:nvPr/>
        </p:nvSpPr>
        <p:spPr>
          <a:xfrm>
            <a:off x="3221989" y="6175340"/>
            <a:ext cx="3599179" cy="0"/>
          </a:xfrm>
          <a:custGeom>
            <a:avLst/>
            <a:gdLst/>
            <a:ahLst/>
            <a:cxnLst/>
            <a:rect l="l" t="t" r="r" b="b"/>
            <a:pathLst>
              <a:path w="3599179" h="0">
                <a:moveTo>
                  <a:pt x="0" y="0"/>
                </a:moveTo>
                <a:lnTo>
                  <a:pt x="3599179" y="0"/>
                </a:lnTo>
              </a:path>
            </a:pathLst>
          </a:custGeom>
          <a:ln w="21590">
            <a:solidFill>
              <a:srgbClr val="0000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8" name="object 8" descr=""/>
          <p:cNvSpPr txBox="1"/>
          <p:nvPr/>
        </p:nvSpPr>
        <p:spPr>
          <a:xfrm>
            <a:off x="3191510" y="5704170"/>
            <a:ext cx="3618865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200">
                <a:solidFill>
                  <a:srgbClr val="F9A519"/>
                </a:solidFill>
                <a:latin typeface="Times New Roman"/>
                <a:cs typeface="Times New Roman"/>
              </a:rPr>
              <a:t>Monte</a:t>
            </a:r>
            <a:r>
              <a:rPr dirty="0" sz="3200">
                <a:solidFill>
                  <a:srgbClr val="F9A519"/>
                </a:solidFill>
                <a:latin typeface="Times New Roman"/>
                <a:cs typeface="Times New Roman"/>
              </a:rPr>
              <a:t> </a:t>
            </a:r>
            <a:r>
              <a:rPr dirty="0" sz="3200">
                <a:solidFill>
                  <a:srgbClr val="F9A519"/>
                </a:solidFill>
                <a:latin typeface="Times New Roman"/>
                <a:cs typeface="Times New Roman"/>
              </a:rPr>
              <a:t>Carlo</a:t>
            </a:r>
            <a:r>
              <a:rPr dirty="0" sz="3200" spc="5">
                <a:solidFill>
                  <a:srgbClr val="F9A519"/>
                </a:solidFill>
                <a:latin typeface="Times New Roman"/>
                <a:cs typeface="Times New Roman"/>
              </a:rPr>
              <a:t> </a:t>
            </a:r>
            <a:r>
              <a:rPr dirty="0" sz="3200" spc="-10">
                <a:solidFill>
                  <a:srgbClr val="F9A519"/>
                </a:solidFill>
                <a:latin typeface="Times New Roman"/>
                <a:cs typeface="Times New Roman"/>
              </a:rPr>
              <a:t>Methods</a:t>
            </a:r>
            <a:endParaRPr sz="3200">
              <a:latin typeface="Times New Roman"/>
              <a:cs typeface="Times New Roman"/>
            </a:endParaRPr>
          </a:p>
        </p:txBody>
      </p:sp>
      <p:sp>
        <p:nvSpPr>
          <p:cNvPr id="9" name="object 9" descr=""/>
          <p:cNvSpPr/>
          <p:nvPr/>
        </p:nvSpPr>
        <p:spPr>
          <a:xfrm>
            <a:off x="3204210" y="6157560"/>
            <a:ext cx="3599179" cy="0"/>
          </a:xfrm>
          <a:custGeom>
            <a:avLst/>
            <a:gdLst/>
            <a:ahLst/>
            <a:cxnLst/>
            <a:rect l="l" t="t" r="r" b="b"/>
            <a:pathLst>
              <a:path w="3599179" h="0">
                <a:moveTo>
                  <a:pt x="0" y="0"/>
                </a:moveTo>
                <a:lnTo>
                  <a:pt x="3599179" y="0"/>
                </a:lnTo>
              </a:path>
            </a:pathLst>
          </a:custGeom>
          <a:ln w="21590">
            <a:solidFill>
              <a:srgbClr val="F9A519"/>
            </a:solidFill>
          </a:ln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467485">
              <a:lnSpc>
                <a:spcPct val="100000"/>
              </a:lnSpc>
              <a:spcBef>
                <a:spcPts val="100"/>
              </a:spcBef>
            </a:pPr>
            <a:r>
              <a:rPr dirty="0" spc="-145"/>
              <a:t>The</a:t>
            </a:r>
            <a:r>
              <a:rPr dirty="0" spc="-254"/>
              <a:t> </a:t>
            </a:r>
            <a:r>
              <a:rPr dirty="0" spc="-20"/>
              <a:t>Bellman</a:t>
            </a:r>
            <a:r>
              <a:rPr dirty="0" spc="-260"/>
              <a:t> </a:t>
            </a:r>
            <a:r>
              <a:rPr dirty="0" spc="-20"/>
              <a:t>Equation</a:t>
            </a:r>
          </a:p>
        </p:txBody>
      </p:sp>
      <p:sp>
        <p:nvSpPr>
          <p:cNvPr id="3" name="object 3" descr=""/>
          <p:cNvSpPr txBox="1"/>
          <p:nvPr/>
        </p:nvSpPr>
        <p:spPr>
          <a:xfrm>
            <a:off x="3763009" y="2000918"/>
            <a:ext cx="142875" cy="290830"/>
          </a:xfrm>
          <a:prstGeom prst="rect">
            <a:avLst/>
          </a:prstGeom>
        </p:spPr>
        <p:txBody>
          <a:bodyPr wrap="square" lIns="0" tIns="1778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</a:pPr>
            <a:r>
              <a:rPr dirty="0" sz="1700" spc="-100">
                <a:solidFill>
                  <a:srgbClr val="FFFFFF"/>
                </a:solidFill>
                <a:latin typeface="Cambria"/>
                <a:cs typeface="Cambria"/>
              </a:rPr>
              <a:t>π</a:t>
            </a:r>
            <a:endParaRPr sz="1700">
              <a:latin typeface="Cambria"/>
              <a:cs typeface="Cambria"/>
            </a:endParaRPr>
          </a:p>
        </p:txBody>
      </p:sp>
      <p:sp>
        <p:nvSpPr>
          <p:cNvPr id="4" name="object 4" descr=""/>
          <p:cNvSpPr txBox="1"/>
          <p:nvPr/>
        </p:nvSpPr>
        <p:spPr>
          <a:xfrm>
            <a:off x="200660" y="1790030"/>
            <a:ext cx="3872865" cy="45085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88900">
              <a:lnSpc>
                <a:spcPct val="100000"/>
              </a:lnSpc>
              <a:spcBef>
                <a:spcPts val="90"/>
              </a:spcBef>
              <a:tabLst>
                <a:tab pos="3733165" algn="l"/>
              </a:tabLst>
            </a:pP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v</a:t>
            </a:r>
            <a:r>
              <a:rPr dirty="0" sz="2800" spc="-39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baseline="-19607" sz="2550" spc="-165">
                <a:solidFill>
                  <a:srgbClr val="FFFFFF"/>
                </a:solidFill>
                <a:latin typeface="Cambria"/>
                <a:cs typeface="Cambria"/>
              </a:rPr>
              <a:t>π</a:t>
            </a:r>
            <a:r>
              <a:rPr dirty="0" baseline="-19607" sz="2550" spc="-322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spc="-125">
                <a:solidFill>
                  <a:srgbClr val="FFFFFF"/>
                </a:solidFill>
                <a:latin typeface="Cambria"/>
                <a:cs typeface="Cambria"/>
              </a:rPr>
              <a:t>(</a:t>
            </a:r>
            <a:r>
              <a:rPr dirty="0" sz="2800" spc="-32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spc="195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195">
                <a:solidFill>
                  <a:srgbClr val="FFFFFF"/>
                </a:solidFill>
                <a:latin typeface="Cambria"/>
                <a:cs typeface="Cambria"/>
              </a:rPr>
              <a:t>)=</a:t>
            </a:r>
            <a:r>
              <a:rPr dirty="0" sz="2800" spc="195" i="1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dirty="0" baseline="-19607" sz="2550" spc="292">
                <a:solidFill>
                  <a:srgbClr val="FFFFFF"/>
                </a:solidFill>
                <a:latin typeface="Cambria"/>
                <a:cs typeface="Cambria"/>
              </a:rPr>
              <a:t>π</a:t>
            </a:r>
            <a:r>
              <a:rPr dirty="0" baseline="-19607" sz="2550" spc="-7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spc="-204">
                <a:solidFill>
                  <a:srgbClr val="FFFFFF"/>
                </a:solidFill>
                <a:latin typeface="Cambria"/>
                <a:cs typeface="Cambria"/>
              </a:rPr>
              <a:t>[</a:t>
            </a:r>
            <a:r>
              <a:rPr dirty="0" sz="2800" spc="-32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spc="85" i="1">
                <a:solidFill>
                  <a:srgbClr val="FFFFFF"/>
                </a:solidFill>
                <a:latin typeface="Times New Roman"/>
                <a:cs typeface="Times New Roman"/>
              </a:rPr>
              <a:t>G</a:t>
            </a:r>
            <a:r>
              <a:rPr dirty="0" baseline="-20202" sz="2475" spc="127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sz="2450" spc="85">
                <a:solidFill>
                  <a:srgbClr val="FFFFFF"/>
                </a:solidFill>
                <a:latin typeface="Cambria"/>
                <a:cs typeface="Cambria"/>
              </a:rPr>
              <a:t>|</a:t>
            </a:r>
            <a:r>
              <a:rPr dirty="0" sz="2800" spc="85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baseline="-20202" sz="2475" spc="127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baseline="-20202" sz="2475" spc="-367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455">
                <a:solidFill>
                  <a:srgbClr val="FFFFFF"/>
                </a:solidFill>
                <a:latin typeface="Cambria"/>
                <a:cs typeface="Cambria"/>
              </a:rPr>
              <a:t>=</a:t>
            </a:r>
            <a:r>
              <a:rPr dirty="0" sz="2800" spc="455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-38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210">
                <a:solidFill>
                  <a:srgbClr val="FFFFFF"/>
                </a:solidFill>
                <a:latin typeface="Cambria"/>
                <a:cs typeface="Cambria"/>
              </a:rPr>
              <a:t>]=</a:t>
            </a:r>
            <a:r>
              <a:rPr dirty="0" sz="2800" spc="210" i="1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dirty="0" sz="2800" spc="-50">
                <a:solidFill>
                  <a:srgbClr val="FFFFFF"/>
                </a:solidFill>
                <a:latin typeface="Cambria"/>
                <a:cs typeface="Cambria"/>
              </a:rPr>
              <a:t>[</a:t>
            </a:r>
            <a:endParaRPr sz="2800">
              <a:latin typeface="Cambria"/>
              <a:cs typeface="Cambria"/>
            </a:endParaRPr>
          </a:p>
        </p:txBody>
      </p:sp>
      <p:sp>
        <p:nvSpPr>
          <p:cNvPr id="5" name="object 5" descr=""/>
          <p:cNvSpPr txBox="1"/>
          <p:nvPr/>
        </p:nvSpPr>
        <p:spPr>
          <a:xfrm>
            <a:off x="4058920" y="1577939"/>
            <a:ext cx="438150" cy="94869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algn="ctr" marR="7620">
              <a:lnSpc>
                <a:spcPts val="1410"/>
              </a:lnSpc>
              <a:spcBef>
                <a:spcPts val="130"/>
              </a:spcBef>
            </a:pPr>
            <a:r>
              <a:rPr dirty="0" sz="1650" spc="-140">
                <a:solidFill>
                  <a:srgbClr val="FFFFFF"/>
                </a:solidFill>
                <a:latin typeface="Cambria"/>
                <a:cs typeface="Cambria"/>
              </a:rPr>
              <a:t>∞</a:t>
            </a:r>
            <a:endParaRPr sz="1650">
              <a:latin typeface="Cambria"/>
              <a:cs typeface="Cambria"/>
            </a:endParaRPr>
          </a:p>
          <a:p>
            <a:pPr algn="ctr">
              <a:lnSpc>
                <a:spcPts val="4065"/>
              </a:lnSpc>
            </a:pPr>
            <a:r>
              <a:rPr dirty="0" sz="4050" spc="375">
                <a:solidFill>
                  <a:srgbClr val="FFFFFF"/>
                </a:solidFill>
                <a:latin typeface="Cambria"/>
                <a:cs typeface="Cambria"/>
              </a:rPr>
              <a:t>∑</a:t>
            </a:r>
            <a:endParaRPr sz="4050">
              <a:latin typeface="Cambria"/>
              <a:cs typeface="Cambria"/>
            </a:endParaRPr>
          </a:p>
          <a:p>
            <a:pPr algn="ctr" marR="1905">
              <a:lnSpc>
                <a:spcPts val="1755"/>
              </a:lnSpc>
            </a:pPr>
            <a:r>
              <a:rPr dirty="0" sz="1650" i="1">
                <a:solidFill>
                  <a:srgbClr val="FFFFFF"/>
                </a:solidFill>
                <a:latin typeface="Times New Roman"/>
                <a:cs typeface="Times New Roman"/>
              </a:rPr>
              <a:t>k</a:t>
            </a:r>
            <a:r>
              <a:rPr dirty="0" sz="1650" spc="-22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215">
                <a:solidFill>
                  <a:srgbClr val="FFFFFF"/>
                </a:solidFill>
                <a:latin typeface="Cambria"/>
                <a:cs typeface="Cambria"/>
              </a:rPr>
              <a:t>=</a:t>
            </a:r>
            <a:r>
              <a:rPr dirty="0" sz="1650" spc="215">
                <a:solidFill>
                  <a:srgbClr val="FFFFFF"/>
                </a:solidFill>
                <a:latin typeface="Times New Roman"/>
                <a:cs typeface="Times New Roman"/>
              </a:rPr>
              <a:t>0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6" name="object 6" descr=""/>
          <p:cNvSpPr txBox="1"/>
          <p:nvPr/>
        </p:nvSpPr>
        <p:spPr>
          <a:xfrm>
            <a:off x="4787900" y="1754470"/>
            <a:ext cx="120650" cy="28194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dirty="0" sz="1650" spc="10" i="1">
                <a:solidFill>
                  <a:srgbClr val="FFFFFF"/>
                </a:solidFill>
                <a:latin typeface="Times New Roman"/>
                <a:cs typeface="Times New Roman"/>
              </a:rPr>
              <a:t>k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7" name="object 7" descr=""/>
          <p:cNvSpPr txBox="1"/>
          <p:nvPr/>
        </p:nvSpPr>
        <p:spPr>
          <a:xfrm>
            <a:off x="4551679" y="1777355"/>
            <a:ext cx="637540" cy="466090"/>
          </a:xfrm>
          <a:prstGeom prst="rect">
            <a:avLst/>
          </a:prstGeom>
        </p:spPr>
        <p:txBody>
          <a:bodyPr wrap="square" lIns="0" tIns="1778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40"/>
              </a:spcBef>
              <a:tabLst>
                <a:tab pos="405765" algn="l"/>
              </a:tabLst>
            </a:pPr>
            <a:r>
              <a:rPr dirty="0" sz="2850" spc="80">
                <a:solidFill>
                  <a:srgbClr val="FFFFFF"/>
                </a:solidFill>
                <a:latin typeface="Cambria"/>
                <a:cs typeface="Cambria"/>
              </a:rPr>
              <a:t>γ</a:t>
            </a:r>
            <a:r>
              <a:rPr dirty="0" sz="2850">
                <a:solidFill>
                  <a:srgbClr val="FFFFFF"/>
                </a:solidFill>
                <a:latin typeface="Cambria"/>
                <a:cs typeface="Cambria"/>
              </a:rPr>
              <a:t>	</a:t>
            </a:r>
            <a:r>
              <a:rPr dirty="0" sz="2800" spc="-60" i="1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8" name="object 8" descr=""/>
          <p:cNvSpPr txBox="1"/>
          <p:nvPr/>
        </p:nvSpPr>
        <p:spPr>
          <a:xfrm>
            <a:off x="5181600" y="2008470"/>
            <a:ext cx="991869" cy="28194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918844" algn="l"/>
              </a:tabLst>
            </a:pPr>
            <a:r>
              <a:rPr dirty="0" sz="1650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sz="1650" spc="-26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60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sz="1650" spc="-9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1650" i="1">
                <a:solidFill>
                  <a:srgbClr val="FFFFFF"/>
                </a:solidFill>
                <a:latin typeface="Times New Roman"/>
                <a:cs typeface="Times New Roman"/>
              </a:rPr>
              <a:t>k</a:t>
            </a:r>
            <a:r>
              <a:rPr dirty="0" sz="1650" spc="-23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50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sz="1650" spc="50">
                <a:solidFill>
                  <a:srgbClr val="FFFFFF"/>
                </a:solidFill>
                <a:latin typeface="Times New Roman"/>
                <a:cs typeface="Times New Roman"/>
              </a:rPr>
              <a:t>1</a:t>
            </a:r>
            <a:r>
              <a:rPr dirty="0" sz="1650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dirty="0" sz="1650" spc="-50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9" name="object 9" descr=""/>
          <p:cNvSpPr txBox="1"/>
          <p:nvPr/>
        </p:nvSpPr>
        <p:spPr>
          <a:xfrm>
            <a:off x="5728970" y="1790030"/>
            <a:ext cx="2677795" cy="450850"/>
          </a:xfrm>
          <a:prstGeom prst="rect">
            <a:avLst/>
          </a:prstGeom>
        </p:spPr>
        <p:txBody>
          <a:bodyPr wrap="square" lIns="0" tIns="114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90"/>
              </a:spcBef>
            </a:pPr>
            <a:r>
              <a:rPr dirty="0" baseline="-6802" sz="3675" spc="225">
                <a:solidFill>
                  <a:srgbClr val="FFFFFF"/>
                </a:solidFill>
                <a:latin typeface="Cambria"/>
                <a:cs typeface="Cambria"/>
              </a:rPr>
              <a:t>|</a:t>
            </a:r>
            <a:r>
              <a:rPr dirty="0" sz="2800" spc="150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7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459">
                <a:solidFill>
                  <a:srgbClr val="FFFFFF"/>
                </a:solidFill>
                <a:latin typeface="Cambria"/>
                <a:cs typeface="Cambria"/>
              </a:rPr>
              <a:t>=</a:t>
            </a:r>
            <a:r>
              <a:rPr dirty="0" sz="2800" spc="459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-39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-204">
                <a:solidFill>
                  <a:srgbClr val="FFFFFF"/>
                </a:solidFill>
                <a:latin typeface="Cambria"/>
                <a:cs typeface="Cambria"/>
              </a:rPr>
              <a:t>]</a:t>
            </a:r>
            <a:r>
              <a:rPr dirty="0" sz="2800" spc="-31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for</a:t>
            </a:r>
            <a:r>
              <a:rPr dirty="0" sz="2800" spc="-10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-10" i="1">
                <a:solidFill>
                  <a:srgbClr val="FFFFFF"/>
                </a:solidFill>
                <a:latin typeface="Times New Roman"/>
                <a:cs typeface="Times New Roman"/>
              </a:rPr>
              <a:t>all</a:t>
            </a:r>
            <a:r>
              <a:rPr dirty="0" sz="2800" spc="-24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190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190">
                <a:solidFill>
                  <a:srgbClr val="FFFFFF"/>
                </a:solidFill>
                <a:latin typeface="Cambria"/>
                <a:cs typeface="Cambria"/>
              </a:rPr>
              <a:t>∈</a:t>
            </a:r>
            <a:r>
              <a:rPr dirty="0" sz="2800" spc="-28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spc="-50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endParaRPr sz="2800">
              <a:latin typeface="Times New Roman"/>
              <a:cs typeface="Times New Roman"/>
            </a:endParaRPr>
          </a:p>
        </p:txBody>
      </p:sp>
      <p:sp>
        <p:nvSpPr>
          <p:cNvPr id="10" name="object 10" descr=""/>
          <p:cNvSpPr/>
          <p:nvPr/>
        </p:nvSpPr>
        <p:spPr>
          <a:xfrm>
            <a:off x="1270000" y="1621120"/>
            <a:ext cx="1979930" cy="899160"/>
          </a:xfrm>
          <a:custGeom>
            <a:avLst/>
            <a:gdLst/>
            <a:ahLst/>
            <a:cxnLst/>
            <a:rect l="l" t="t" r="r" b="b"/>
            <a:pathLst>
              <a:path w="1979930" h="899160">
                <a:moveTo>
                  <a:pt x="990600" y="899160"/>
                </a:moveTo>
                <a:lnTo>
                  <a:pt x="0" y="899160"/>
                </a:lnTo>
                <a:lnTo>
                  <a:pt x="0" y="0"/>
                </a:lnTo>
                <a:lnTo>
                  <a:pt x="1979930" y="0"/>
                </a:lnTo>
                <a:lnTo>
                  <a:pt x="1979930" y="899160"/>
                </a:lnTo>
                <a:lnTo>
                  <a:pt x="990600" y="899160"/>
                </a:lnTo>
                <a:close/>
              </a:path>
            </a:pathLst>
          </a:custGeom>
          <a:ln w="36659">
            <a:solidFill>
              <a:srgbClr val="FFF1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1" name="object 11" descr=""/>
          <p:cNvSpPr txBox="1"/>
          <p:nvPr/>
        </p:nvSpPr>
        <p:spPr>
          <a:xfrm>
            <a:off x="208279" y="2443527"/>
            <a:ext cx="8940165" cy="2254885"/>
          </a:xfrm>
          <a:prstGeom prst="rect">
            <a:avLst/>
          </a:prstGeom>
        </p:spPr>
        <p:txBody>
          <a:bodyPr wrap="square" lIns="0" tIns="173355" rIns="0" bIns="0" rtlCol="0" vert="horz">
            <a:spAutoFit/>
          </a:bodyPr>
          <a:lstStyle/>
          <a:p>
            <a:pPr marL="50800">
              <a:lnSpc>
                <a:spcPct val="100000"/>
              </a:lnSpc>
              <a:spcBef>
                <a:spcPts val="1365"/>
              </a:spcBef>
            </a:pPr>
            <a:r>
              <a:rPr dirty="0" baseline="11904" sz="4200" spc="104" i="1">
                <a:solidFill>
                  <a:srgbClr val="FFFFFF"/>
                </a:solidFill>
                <a:latin typeface="Times New Roman"/>
                <a:cs typeface="Times New Roman"/>
              </a:rPr>
              <a:t>G</a:t>
            </a:r>
            <a:r>
              <a:rPr dirty="0" sz="1650" spc="70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sz="1650" spc="-10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baseline="11904" sz="4200" spc="540">
                <a:solidFill>
                  <a:srgbClr val="FFFFFF"/>
                </a:solidFill>
                <a:latin typeface="Cambria"/>
                <a:cs typeface="Cambria"/>
              </a:rPr>
              <a:t>=</a:t>
            </a:r>
            <a:r>
              <a:rPr dirty="0" baseline="11904" sz="4200" spc="540" i="1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dirty="0" sz="1650" spc="360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sz="1650" spc="-25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120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sz="1650" spc="120">
                <a:solidFill>
                  <a:srgbClr val="FFFFFF"/>
                </a:solidFill>
                <a:latin typeface="Times New Roman"/>
                <a:cs typeface="Times New Roman"/>
              </a:rPr>
              <a:t>1</a:t>
            </a:r>
            <a:r>
              <a:rPr dirty="0" baseline="11904" sz="4200" spc="179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baseline="11904" sz="4200" spc="-359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baseline="11494" sz="4350" spc="172">
                <a:solidFill>
                  <a:srgbClr val="FFFFFF"/>
                </a:solidFill>
                <a:latin typeface="Cambria"/>
                <a:cs typeface="Cambria"/>
              </a:rPr>
              <a:t>γ</a:t>
            </a:r>
            <a:r>
              <a:rPr dirty="0" baseline="11494" sz="4350" spc="-322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baseline="11904" sz="4200" spc="120" i="1">
                <a:solidFill>
                  <a:srgbClr val="FFFFFF"/>
                </a:solidFill>
                <a:latin typeface="Times New Roman"/>
                <a:cs typeface="Times New Roman"/>
              </a:rPr>
              <a:t>G</a:t>
            </a:r>
            <a:r>
              <a:rPr dirty="0" sz="1650" spc="80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sz="1650" spc="-26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60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sz="1650" spc="60">
                <a:solidFill>
                  <a:srgbClr val="FFFFFF"/>
                </a:solidFill>
                <a:latin typeface="Times New Roman"/>
                <a:cs typeface="Times New Roman"/>
              </a:rPr>
              <a:t>1</a:t>
            </a:r>
            <a:endParaRPr sz="1650">
              <a:latin typeface="Times New Roman"/>
              <a:cs typeface="Times New Roman"/>
            </a:endParaRPr>
          </a:p>
          <a:p>
            <a:pPr marL="95250">
              <a:lnSpc>
                <a:spcPct val="100000"/>
              </a:lnSpc>
              <a:spcBef>
                <a:spcPts val="1300"/>
              </a:spcBef>
            </a:pP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v</a:t>
            </a:r>
            <a:r>
              <a:rPr dirty="0" sz="2800" spc="-40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baseline="-14705" sz="2550" spc="-165">
                <a:solidFill>
                  <a:srgbClr val="FFFFFF"/>
                </a:solidFill>
                <a:latin typeface="Cambria"/>
                <a:cs typeface="Cambria"/>
              </a:rPr>
              <a:t>π</a:t>
            </a:r>
            <a:r>
              <a:rPr dirty="0" baseline="-14705" sz="2550" spc="-322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spc="-125">
                <a:solidFill>
                  <a:srgbClr val="FFFFFF"/>
                </a:solidFill>
                <a:latin typeface="Cambria"/>
                <a:cs typeface="Cambria"/>
              </a:rPr>
              <a:t>(</a:t>
            </a:r>
            <a:r>
              <a:rPr dirty="0" sz="2800" spc="-33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spc="195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195">
                <a:solidFill>
                  <a:srgbClr val="FFFFFF"/>
                </a:solidFill>
                <a:latin typeface="Cambria"/>
                <a:cs typeface="Cambria"/>
              </a:rPr>
              <a:t>)=</a:t>
            </a:r>
            <a:r>
              <a:rPr dirty="0" sz="2800" spc="195" i="1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dirty="0" baseline="-14705" sz="2550" spc="292">
                <a:solidFill>
                  <a:srgbClr val="FFFFFF"/>
                </a:solidFill>
                <a:latin typeface="Cambria"/>
                <a:cs typeface="Cambria"/>
              </a:rPr>
              <a:t>π</a:t>
            </a:r>
            <a:r>
              <a:rPr dirty="0" baseline="-14705" sz="2550" spc="-97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spc="-204">
                <a:solidFill>
                  <a:srgbClr val="FFFFFF"/>
                </a:solidFill>
                <a:latin typeface="Cambria"/>
                <a:cs typeface="Cambria"/>
              </a:rPr>
              <a:t>[</a:t>
            </a:r>
            <a:r>
              <a:rPr dirty="0" sz="2800" spc="-15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spc="114" i="1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dirty="0" baseline="-20202" sz="2475" spc="172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baseline="-20202" sz="2475" spc="172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baseline="-20202" sz="2475" spc="172">
                <a:solidFill>
                  <a:srgbClr val="FFFFFF"/>
                </a:solidFill>
                <a:latin typeface="Times New Roman"/>
                <a:cs typeface="Times New Roman"/>
              </a:rPr>
              <a:t>1</a:t>
            </a:r>
            <a:r>
              <a:rPr dirty="0" baseline="-20202" sz="2475" spc="-24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210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sz="2850" spc="210">
                <a:solidFill>
                  <a:srgbClr val="FFFFFF"/>
                </a:solidFill>
                <a:latin typeface="Cambria"/>
                <a:cs typeface="Cambria"/>
              </a:rPr>
              <a:t>γ</a:t>
            </a:r>
            <a:r>
              <a:rPr dirty="0" sz="2850" spc="-20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spc="75" i="1">
                <a:solidFill>
                  <a:srgbClr val="FFFFFF"/>
                </a:solidFill>
                <a:latin typeface="Times New Roman"/>
                <a:cs typeface="Times New Roman"/>
              </a:rPr>
              <a:t>G</a:t>
            </a:r>
            <a:r>
              <a:rPr dirty="0" baseline="-20202" sz="2475" spc="112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baseline="-20202" sz="2475" spc="-382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baseline="-20202" sz="2475" spc="120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baseline="-20202" sz="2475" spc="120">
                <a:solidFill>
                  <a:srgbClr val="FFFFFF"/>
                </a:solidFill>
                <a:latin typeface="Times New Roman"/>
                <a:cs typeface="Times New Roman"/>
              </a:rPr>
              <a:t>1</a:t>
            </a:r>
            <a:r>
              <a:rPr dirty="0" sz="2450" spc="80">
                <a:solidFill>
                  <a:srgbClr val="FFFFFF"/>
                </a:solidFill>
                <a:latin typeface="Cambria"/>
                <a:cs typeface="Cambria"/>
              </a:rPr>
              <a:t>|</a:t>
            </a:r>
            <a:r>
              <a:rPr dirty="0" sz="2800" spc="80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baseline="-20202" sz="2475" spc="120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baseline="-20202" sz="2475" spc="-142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380">
                <a:solidFill>
                  <a:srgbClr val="FFFFFF"/>
                </a:solidFill>
                <a:latin typeface="Cambria"/>
                <a:cs typeface="Cambria"/>
              </a:rPr>
              <a:t>=</a:t>
            </a:r>
            <a:r>
              <a:rPr dirty="0" sz="2800" spc="380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-39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-50">
                <a:solidFill>
                  <a:srgbClr val="FFFFFF"/>
                </a:solidFill>
                <a:latin typeface="Cambria"/>
                <a:cs typeface="Cambria"/>
              </a:rPr>
              <a:t>]</a:t>
            </a:r>
            <a:endParaRPr sz="2800">
              <a:latin typeface="Cambria"/>
              <a:cs typeface="Cambria"/>
            </a:endParaRPr>
          </a:p>
          <a:p>
            <a:pPr marL="71120">
              <a:lnSpc>
                <a:spcPct val="100000"/>
              </a:lnSpc>
              <a:spcBef>
                <a:spcPts val="1230"/>
              </a:spcBef>
            </a:pP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v</a:t>
            </a:r>
            <a:r>
              <a:rPr dirty="0" sz="2800" spc="-39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baseline="-14705" sz="2550" spc="-165">
                <a:solidFill>
                  <a:srgbClr val="FFFFFF"/>
                </a:solidFill>
                <a:latin typeface="Cambria"/>
                <a:cs typeface="Cambria"/>
              </a:rPr>
              <a:t>π</a:t>
            </a:r>
            <a:r>
              <a:rPr dirty="0" baseline="-14705" sz="2550" spc="-322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spc="-125">
                <a:solidFill>
                  <a:srgbClr val="FFFFFF"/>
                </a:solidFill>
                <a:latin typeface="Cambria"/>
                <a:cs typeface="Cambria"/>
              </a:rPr>
              <a:t>(</a:t>
            </a:r>
            <a:r>
              <a:rPr dirty="0" sz="2800" spc="-32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spc="285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285">
                <a:solidFill>
                  <a:srgbClr val="FFFFFF"/>
                </a:solidFill>
                <a:latin typeface="Cambria"/>
                <a:cs typeface="Cambria"/>
              </a:rPr>
              <a:t>)=</a:t>
            </a:r>
            <a:r>
              <a:rPr dirty="0" baseline="-4115" sz="6075" spc="427">
                <a:solidFill>
                  <a:srgbClr val="FFFFFF"/>
                </a:solidFill>
                <a:latin typeface="Cambria"/>
                <a:cs typeface="Cambria"/>
              </a:rPr>
              <a:t>∑</a:t>
            </a:r>
            <a:r>
              <a:rPr dirty="0" baseline="-4115" sz="6075" spc="-37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50" spc="-195">
                <a:solidFill>
                  <a:srgbClr val="FFFFFF"/>
                </a:solidFill>
                <a:latin typeface="Cambria"/>
                <a:cs typeface="Cambria"/>
              </a:rPr>
              <a:t>π</a:t>
            </a:r>
            <a:r>
              <a:rPr dirty="0" sz="2850" spc="-30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>
                <a:solidFill>
                  <a:srgbClr val="FFFFFF"/>
                </a:solidFill>
                <a:latin typeface="Cambria"/>
                <a:cs typeface="Cambria"/>
              </a:rPr>
              <a:t>(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dirty="0" sz="2800" spc="-22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,</a:t>
            </a:r>
            <a:r>
              <a:rPr dirty="0" sz="2800" spc="-31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175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175">
                <a:solidFill>
                  <a:srgbClr val="FFFFFF"/>
                </a:solidFill>
                <a:latin typeface="Cambria"/>
                <a:cs typeface="Cambria"/>
              </a:rPr>
              <a:t>)</a:t>
            </a:r>
            <a:r>
              <a:rPr dirty="0" baseline="-4115" sz="6075" spc="262">
                <a:solidFill>
                  <a:srgbClr val="FFFFFF"/>
                </a:solidFill>
                <a:latin typeface="Cambria"/>
                <a:cs typeface="Cambria"/>
              </a:rPr>
              <a:t>∑</a:t>
            </a:r>
            <a:r>
              <a:rPr dirty="0" baseline="-4115" sz="6075" spc="-359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baseline="-4115" sz="6075" spc="555">
                <a:solidFill>
                  <a:srgbClr val="FFFFFF"/>
                </a:solidFill>
                <a:latin typeface="Cambria"/>
                <a:cs typeface="Cambria"/>
              </a:rPr>
              <a:t>∑</a:t>
            </a:r>
            <a:r>
              <a:rPr dirty="0" baseline="-4115" sz="6075" spc="-112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p</a:t>
            </a:r>
            <a:r>
              <a:rPr dirty="0" sz="2800" spc="-39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>
                <a:solidFill>
                  <a:srgbClr val="FFFFFF"/>
                </a:solidFill>
                <a:latin typeface="Cambria"/>
                <a:cs typeface="Cambria"/>
              </a:rPr>
              <a:t>(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-23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'</a:t>
            </a:r>
            <a:r>
              <a:rPr dirty="0" sz="2800" spc="-19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,</a:t>
            </a:r>
            <a:r>
              <a:rPr dirty="0" sz="2800" spc="-31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dirty="0" baseline="6802" sz="3675">
                <a:solidFill>
                  <a:srgbClr val="FFFFFF"/>
                </a:solidFill>
                <a:latin typeface="Cambria"/>
                <a:cs typeface="Cambria"/>
              </a:rPr>
              <a:t>|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-229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,</a:t>
            </a:r>
            <a:r>
              <a:rPr dirty="0" sz="2800" spc="-31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-20" i="1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dirty="0" sz="2800" spc="-20">
                <a:solidFill>
                  <a:srgbClr val="FFFFFF"/>
                </a:solidFill>
                <a:latin typeface="Cambria"/>
                <a:cs typeface="Cambria"/>
              </a:rPr>
              <a:t>)[</a:t>
            </a:r>
            <a:r>
              <a:rPr dirty="0" sz="2800" spc="-32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dirty="0" sz="2800" spc="-38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210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sz="2850" spc="210">
                <a:solidFill>
                  <a:srgbClr val="FFFFFF"/>
                </a:solidFill>
                <a:latin typeface="Cambria"/>
                <a:cs typeface="Cambria"/>
              </a:rPr>
              <a:t>γ</a:t>
            </a:r>
            <a:r>
              <a:rPr dirty="0" sz="2850" spc="-2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E</a:t>
            </a:r>
            <a:r>
              <a:rPr dirty="0" sz="2800" spc="-40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baseline="-14705" sz="2550" spc="-165">
                <a:solidFill>
                  <a:srgbClr val="FFFFFF"/>
                </a:solidFill>
                <a:latin typeface="Cambria"/>
                <a:cs typeface="Cambria"/>
              </a:rPr>
              <a:t>π</a:t>
            </a:r>
            <a:r>
              <a:rPr dirty="0" baseline="-14705" sz="2550" spc="-307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spc="-204">
                <a:solidFill>
                  <a:srgbClr val="FFFFFF"/>
                </a:solidFill>
                <a:latin typeface="Cambria"/>
                <a:cs typeface="Cambria"/>
              </a:rPr>
              <a:t>[</a:t>
            </a:r>
            <a:r>
              <a:rPr dirty="0" sz="2800" spc="-32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spc="70" i="1">
                <a:solidFill>
                  <a:srgbClr val="FFFFFF"/>
                </a:solidFill>
                <a:latin typeface="Times New Roman"/>
                <a:cs typeface="Times New Roman"/>
              </a:rPr>
              <a:t>G</a:t>
            </a:r>
            <a:r>
              <a:rPr dirty="0" baseline="-20202" sz="2475" spc="104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baseline="-20202" sz="2475" spc="-382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baseline="-20202" sz="2475" spc="120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baseline="-20202" sz="2475" spc="120">
                <a:solidFill>
                  <a:srgbClr val="FFFFFF"/>
                </a:solidFill>
                <a:latin typeface="Times New Roman"/>
                <a:cs typeface="Times New Roman"/>
              </a:rPr>
              <a:t>1</a:t>
            </a:r>
            <a:r>
              <a:rPr dirty="0" baseline="3401" sz="3675" spc="120">
                <a:solidFill>
                  <a:srgbClr val="FFFFFF"/>
                </a:solidFill>
                <a:latin typeface="Cambria"/>
                <a:cs typeface="Cambria"/>
              </a:rPr>
              <a:t>|</a:t>
            </a:r>
            <a:r>
              <a:rPr dirty="0" sz="2800" spc="80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baseline="-20202" sz="2475" spc="120" i="1">
                <a:solidFill>
                  <a:srgbClr val="FFFFFF"/>
                </a:solidFill>
                <a:latin typeface="Times New Roman"/>
                <a:cs typeface="Times New Roman"/>
              </a:rPr>
              <a:t>t</a:t>
            </a:r>
            <a:r>
              <a:rPr dirty="0" baseline="-20202" sz="2475" spc="-382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baseline="-20202" sz="2475" spc="442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baseline="-20202" sz="2475" spc="442">
                <a:solidFill>
                  <a:srgbClr val="FFFFFF"/>
                </a:solidFill>
                <a:latin typeface="Times New Roman"/>
                <a:cs typeface="Times New Roman"/>
              </a:rPr>
              <a:t>1</a:t>
            </a:r>
            <a:r>
              <a:rPr dirty="0" sz="2800" spc="295">
                <a:solidFill>
                  <a:srgbClr val="FFFFFF"/>
                </a:solidFill>
                <a:latin typeface="Cambria"/>
                <a:cs typeface="Cambria"/>
              </a:rPr>
              <a:t>=</a:t>
            </a:r>
            <a:r>
              <a:rPr dirty="0" sz="2800" spc="295" i="1">
                <a:solidFill>
                  <a:srgbClr val="FFFFFF"/>
                </a:solidFill>
                <a:latin typeface="Times New Roman"/>
                <a:cs typeface="Times New Roman"/>
              </a:rPr>
              <a:t>s'</a:t>
            </a:r>
            <a:r>
              <a:rPr dirty="0" sz="2800" spc="-20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-25">
                <a:solidFill>
                  <a:srgbClr val="FFFFFF"/>
                </a:solidFill>
                <a:latin typeface="Cambria"/>
                <a:cs typeface="Cambria"/>
              </a:rPr>
              <a:t>]]</a:t>
            </a:r>
            <a:endParaRPr sz="2800">
              <a:latin typeface="Cambria"/>
              <a:cs typeface="Cambria"/>
            </a:endParaRPr>
          </a:p>
          <a:p>
            <a:pPr marL="1290955">
              <a:lnSpc>
                <a:spcPct val="100000"/>
              </a:lnSpc>
              <a:spcBef>
                <a:spcPts val="10"/>
              </a:spcBef>
              <a:tabLst>
                <a:tab pos="2807335" algn="l"/>
                <a:tab pos="3319145" algn="l"/>
              </a:tabLst>
            </a:pPr>
            <a:r>
              <a:rPr dirty="0" sz="1650" spc="-50" i="1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dirty="0" sz="1650" i="1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dirty="0" sz="1650" spc="40" i="1">
                <a:solidFill>
                  <a:srgbClr val="FFFFFF"/>
                </a:solidFill>
                <a:latin typeface="Times New Roman"/>
                <a:cs typeface="Times New Roman"/>
              </a:rPr>
              <a:t>s'</a:t>
            </a:r>
            <a:r>
              <a:rPr dirty="0" sz="1650" i="1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dirty="0" sz="1650" spc="-50" i="1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12" name="object 12" descr=""/>
          <p:cNvSpPr txBox="1"/>
          <p:nvPr/>
        </p:nvSpPr>
        <p:spPr>
          <a:xfrm>
            <a:off x="1498600" y="5497160"/>
            <a:ext cx="1790064" cy="28194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30"/>
              </a:spcBef>
              <a:tabLst>
                <a:tab pos="1417955" algn="l"/>
              </a:tabLst>
            </a:pPr>
            <a:r>
              <a:rPr dirty="0" sz="1650" spc="-50" i="1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dirty="0" sz="1650" i="1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dirty="0" sz="1650" spc="65" i="1">
                <a:solidFill>
                  <a:srgbClr val="FFFFFF"/>
                </a:solidFill>
                <a:latin typeface="Times New Roman"/>
                <a:cs typeface="Times New Roman"/>
              </a:rPr>
              <a:t>s'</a:t>
            </a:r>
            <a:r>
              <a:rPr dirty="0" sz="1650" i="1">
                <a:solidFill>
                  <a:srgbClr val="FFFFFF"/>
                </a:solidFill>
                <a:latin typeface="Times New Roman"/>
                <a:cs typeface="Times New Roman"/>
              </a:rPr>
              <a:t> ,</a:t>
            </a:r>
            <a:r>
              <a:rPr dirty="0" sz="1650" spc="-21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-50" i="1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13" name="object 13" descr=""/>
          <p:cNvSpPr txBox="1"/>
          <p:nvPr/>
        </p:nvSpPr>
        <p:spPr>
          <a:xfrm>
            <a:off x="254000" y="4878670"/>
            <a:ext cx="5699760" cy="647700"/>
          </a:xfrm>
          <a:prstGeom prst="rect">
            <a:avLst/>
          </a:prstGeom>
        </p:spPr>
        <p:txBody>
          <a:bodyPr wrap="square" lIns="0" tIns="16510" rIns="0" bIns="0" rtlCol="0" vert="horz">
            <a:spAutoFit/>
          </a:bodyPr>
          <a:lstStyle/>
          <a:p>
            <a:pPr marL="25400">
              <a:lnSpc>
                <a:spcPct val="100000"/>
              </a:lnSpc>
              <a:spcBef>
                <a:spcPts val="130"/>
              </a:spcBef>
            </a:pP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v</a:t>
            </a:r>
            <a:r>
              <a:rPr dirty="0" sz="2800" spc="-40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baseline="-14705" sz="2550" spc="-165">
                <a:solidFill>
                  <a:srgbClr val="FFFFFF"/>
                </a:solidFill>
                <a:latin typeface="Cambria"/>
                <a:cs typeface="Cambria"/>
              </a:rPr>
              <a:t>π</a:t>
            </a:r>
            <a:r>
              <a:rPr dirty="0" baseline="-14705" sz="2550" spc="-322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spc="-125">
                <a:solidFill>
                  <a:srgbClr val="FFFFFF"/>
                </a:solidFill>
                <a:latin typeface="Cambria"/>
                <a:cs typeface="Cambria"/>
              </a:rPr>
              <a:t>(</a:t>
            </a:r>
            <a:r>
              <a:rPr dirty="0" sz="2800" spc="-33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spc="285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285">
                <a:solidFill>
                  <a:srgbClr val="FFFFFF"/>
                </a:solidFill>
                <a:latin typeface="Cambria"/>
                <a:cs typeface="Cambria"/>
              </a:rPr>
              <a:t>)=</a:t>
            </a:r>
            <a:r>
              <a:rPr dirty="0" baseline="-4115" sz="6075" spc="427">
                <a:solidFill>
                  <a:srgbClr val="FFFFFF"/>
                </a:solidFill>
                <a:latin typeface="Cambria"/>
                <a:cs typeface="Cambria"/>
              </a:rPr>
              <a:t>∑</a:t>
            </a:r>
            <a:r>
              <a:rPr dirty="0" baseline="-4115" sz="6075" spc="-39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50" spc="-195">
                <a:solidFill>
                  <a:srgbClr val="FFFFFF"/>
                </a:solidFill>
                <a:latin typeface="Cambria"/>
                <a:cs typeface="Cambria"/>
              </a:rPr>
              <a:t>π</a:t>
            </a:r>
            <a:r>
              <a:rPr dirty="0" sz="2850" spc="-30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>
                <a:solidFill>
                  <a:srgbClr val="FFFFFF"/>
                </a:solidFill>
                <a:latin typeface="Cambria"/>
                <a:cs typeface="Cambria"/>
              </a:rPr>
              <a:t>(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dirty="0" sz="2800" spc="-24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,</a:t>
            </a:r>
            <a:r>
              <a:rPr dirty="0" sz="2800" spc="-31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175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175">
                <a:solidFill>
                  <a:srgbClr val="FFFFFF"/>
                </a:solidFill>
                <a:latin typeface="Cambria"/>
                <a:cs typeface="Cambria"/>
              </a:rPr>
              <a:t>)</a:t>
            </a:r>
            <a:r>
              <a:rPr dirty="0" baseline="-4115" sz="6075" spc="262">
                <a:solidFill>
                  <a:srgbClr val="FFFFFF"/>
                </a:solidFill>
                <a:latin typeface="Cambria"/>
                <a:cs typeface="Cambria"/>
              </a:rPr>
              <a:t>∑</a:t>
            </a:r>
            <a:r>
              <a:rPr dirty="0" baseline="-4115" sz="6075" spc="97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p</a:t>
            </a:r>
            <a:r>
              <a:rPr dirty="0" sz="2800" spc="-40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>
                <a:solidFill>
                  <a:srgbClr val="FFFFFF"/>
                </a:solidFill>
                <a:latin typeface="Cambria"/>
                <a:cs typeface="Cambria"/>
              </a:rPr>
              <a:t>(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-23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'</a:t>
            </a:r>
            <a:r>
              <a:rPr dirty="0" sz="2800" spc="-22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130" i="1">
                <a:solidFill>
                  <a:srgbClr val="FFFFFF"/>
                </a:solidFill>
                <a:latin typeface="Times New Roman"/>
                <a:cs typeface="Times New Roman"/>
              </a:rPr>
              <a:t>,r</a:t>
            </a:r>
            <a:r>
              <a:rPr dirty="0" baseline="6802" sz="3675" spc="195">
                <a:solidFill>
                  <a:srgbClr val="FFFFFF"/>
                </a:solidFill>
                <a:latin typeface="Cambria"/>
                <a:cs typeface="Cambria"/>
              </a:rPr>
              <a:t>|</a:t>
            </a:r>
            <a:r>
              <a:rPr dirty="0" sz="2800" spc="130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-24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114" i="1">
                <a:solidFill>
                  <a:srgbClr val="FFFFFF"/>
                </a:solidFill>
                <a:latin typeface="Times New Roman"/>
                <a:cs typeface="Times New Roman"/>
              </a:rPr>
              <a:t>,a</a:t>
            </a:r>
            <a:r>
              <a:rPr dirty="0" sz="2800" spc="-40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-20">
                <a:solidFill>
                  <a:srgbClr val="FFFFFF"/>
                </a:solidFill>
                <a:latin typeface="Cambria"/>
                <a:cs typeface="Cambria"/>
              </a:rPr>
              <a:t>)[</a:t>
            </a:r>
            <a:r>
              <a:rPr dirty="0" sz="2800" spc="-20" i="1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dirty="0" sz="2800" spc="-23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185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sz="2850" spc="185">
                <a:solidFill>
                  <a:srgbClr val="FFFFFF"/>
                </a:solidFill>
                <a:latin typeface="Cambria"/>
                <a:cs typeface="Cambria"/>
              </a:rPr>
              <a:t>γ</a:t>
            </a:r>
            <a:endParaRPr sz="2850">
              <a:latin typeface="Cambria"/>
              <a:cs typeface="Cambria"/>
            </a:endParaRPr>
          </a:p>
        </p:txBody>
      </p:sp>
      <p:sp>
        <p:nvSpPr>
          <p:cNvPr id="14" name="object 14" descr=""/>
          <p:cNvSpPr txBox="1"/>
          <p:nvPr/>
        </p:nvSpPr>
        <p:spPr>
          <a:xfrm>
            <a:off x="5939790" y="5041230"/>
            <a:ext cx="1080770" cy="539750"/>
          </a:xfrm>
          <a:prstGeom prst="rect">
            <a:avLst/>
          </a:prstGeom>
          <a:ln w="36659">
            <a:solidFill>
              <a:srgbClr val="FFF100"/>
            </a:solidFill>
          </a:ln>
        </p:spPr>
        <p:txBody>
          <a:bodyPr wrap="square" lIns="0" tIns="12700" rIns="0" bIns="0" rtlCol="0" vert="horz">
            <a:spAutoFit/>
          </a:bodyPr>
          <a:lstStyle/>
          <a:p>
            <a:pPr marL="49530">
              <a:lnSpc>
                <a:spcPct val="100000"/>
              </a:lnSpc>
              <a:spcBef>
                <a:spcPts val="100"/>
              </a:spcBef>
            </a:pP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v</a:t>
            </a:r>
            <a:r>
              <a:rPr dirty="0" baseline="-14705" sz="2550">
                <a:solidFill>
                  <a:srgbClr val="FFFFFF"/>
                </a:solidFill>
                <a:latin typeface="Cambria"/>
                <a:cs typeface="Cambria"/>
              </a:rPr>
              <a:t>π</a:t>
            </a:r>
            <a:r>
              <a:rPr dirty="0" baseline="-14705" sz="2550" spc="-82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>
                <a:solidFill>
                  <a:srgbClr val="FFFFFF"/>
                </a:solidFill>
                <a:latin typeface="Cambria"/>
                <a:cs typeface="Cambria"/>
              </a:rPr>
              <a:t>(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-204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'</a:t>
            </a:r>
            <a:r>
              <a:rPr dirty="0" sz="2800" spc="-36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-85">
                <a:solidFill>
                  <a:srgbClr val="FFFFFF"/>
                </a:solidFill>
                <a:latin typeface="Cambria"/>
                <a:cs typeface="Cambria"/>
              </a:rPr>
              <a:t>)]</a:t>
            </a:r>
            <a:endParaRPr sz="2800">
              <a:latin typeface="Cambria"/>
              <a:cs typeface="Cambria"/>
            </a:endParaRPr>
          </a:p>
        </p:txBody>
      </p:sp>
      <p:sp>
        <p:nvSpPr>
          <p:cNvPr id="15" name="object 15" descr=""/>
          <p:cNvSpPr/>
          <p:nvPr/>
        </p:nvSpPr>
        <p:spPr>
          <a:xfrm>
            <a:off x="6479540" y="3852510"/>
            <a:ext cx="2700020" cy="900430"/>
          </a:xfrm>
          <a:custGeom>
            <a:avLst/>
            <a:gdLst/>
            <a:ahLst/>
            <a:cxnLst/>
            <a:rect l="l" t="t" r="r" b="b"/>
            <a:pathLst>
              <a:path w="2700020" h="900429">
                <a:moveTo>
                  <a:pt x="1350010" y="900429"/>
                </a:moveTo>
                <a:lnTo>
                  <a:pt x="0" y="900429"/>
                </a:lnTo>
                <a:lnTo>
                  <a:pt x="0" y="0"/>
                </a:lnTo>
                <a:lnTo>
                  <a:pt x="2700019" y="0"/>
                </a:lnTo>
                <a:lnTo>
                  <a:pt x="2700019" y="900429"/>
                </a:lnTo>
                <a:lnTo>
                  <a:pt x="1350010" y="900429"/>
                </a:lnTo>
                <a:close/>
              </a:path>
            </a:pathLst>
          </a:custGeom>
          <a:ln w="36659">
            <a:solidFill>
              <a:srgbClr val="FFF100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16" name="object 16" descr=""/>
          <p:cNvSpPr/>
          <p:nvPr/>
        </p:nvSpPr>
        <p:spPr>
          <a:xfrm>
            <a:off x="180339" y="4860890"/>
            <a:ext cx="7019290" cy="899160"/>
          </a:xfrm>
          <a:custGeom>
            <a:avLst/>
            <a:gdLst/>
            <a:ahLst/>
            <a:cxnLst/>
            <a:rect l="l" t="t" r="r" b="b"/>
            <a:pathLst>
              <a:path w="7019290" h="899160">
                <a:moveTo>
                  <a:pt x="3510280" y="899160"/>
                </a:moveTo>
                <a:lnTo>
                  <a:pt x="0" y="899160"/>
                </a:lnTo>
                <a:lnTo>
                  <a:pt x="0" y="0"/>
                </a:lnTo>
                <a:lnTo>
                  <a:pt x="7019289" y="0"/>
                </a:lnTo>
                <a:lnTo>
                  <a:pt x="7019289" y="899160"/>
                </a:lnTo>
                <a:lnTo>
                  <a:pt x="3510280" y="899160"/>
                </a:lnTo>
                <a:close/>
              </a:path>
            </a:pathLst>
          </a:custGeom>
          <a:ln w="36659">
            <a:solidFill>
              <a:srgbClr val="EC1B23"/>
            </a:solidFill>
          </a:ln>
        </p:spPr>
        <p:txBody>
          <a:bodyPr wrap="square" lIns="0" tIns="0" rIns="0" bIns="0" rtlCol="0"/>
          <a:lstStyle/>
          <a:p/>
        </p:txBody>
      </p:sp>
      <p:grpSp>
        <p:nvGrpSpPr>
          <p:cNvPr id="17" name="object 17" descr=""/>
          <p:cNvGrpSpPr/>
          <p:nvPr/>
        </p:nvGrpSpPr>
        <p:grpSpPr>
          <a:xfrm>
            <a:off x="1691639" y="6296624"/>
            <a:ext cx="1464310" cy="39370"/>
            <a:chOff x="1691639" y="6296624"/>
            <a:chExt cx="1464310" cy="39370"/>
          </a:xfrm>
        </p:grpSpPr>
        <p:sp>
          <p:nvSpPr>
            <p:cNvPr id="18" name="object 18" descr=""/>
            <p:cNvSpPr/>
            <p:nvPr/>
          </p:nvSpPr>
          <p:spPr>
            <a:xfrm>
              <a:off x="1709419" y="6325199"/>
              <a:ext cx="1446530" cy="0"/>
            </a:xfrm>
            <a:custGeom>
              <a:avLst/>
              <a:gdLst/>
              <a:ahLst/>
              <a:cxnLst/>
              <a:rect l="l" t="t" r="r" b="b"/>
              <a:pathLst>
                <a:path w="1446530" h="0">
                  <a:moveTo>
                    <a:pt x="0" y="0"/>
                  </a:moveTo>
                  <a:lnTo>
                    <a:pt x="1446530" y="0"/>
                  </a:lnTo>
                </a:path>
              </a:pathLst>
            </a:custGeom>
            <a:ln w="2159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 descr=""/>
            <p:cNvSpPr/>
            <p:nvPr/>
          </p:nvSpPr>
          <p:spPr>
            <a:xfrm>
              <a:off x="1691639" y="6307419"/>
              <a:ext cx="1446530" cy="0"/>
            </a:xfrm>
            <a:custGeom>
              <a:avLst/>
              <a:gdLst/>
              <a:ahLst/>
              <a:cxnLst/>
              <a:rect l="l" t="t" r="r" b="b"/>
              <a:pathLst>
                <a:path w="1446530" h="0">
                  <a:moveTo>
                    <a:pt x="0" y="0"/>
                  </a:moveTo>
                  <a:lnTo>
                    <a:pt x="1446530" y="0"/>
                  </a:lnTo>
                </a:path>
              </a:pathLst>
            </a:custGeom>
            <a:ln w="2159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20" name="object 20" descr=""/>
          <p:cNvGrpSpPr/>
          <p:nvPr/>
        </p:nvGrpSpPr>
        <p:grpSpPr>
          <a:xfrm>
            <a:off x="3239770" y="6296624"/>
            <a:ext cx="1623060" cy="39370"/>
            <a:chOff x="3239770" y="6296624"/>
            <a:chExt cx="1623060" cy="39370"/>
          </a:xfrm>
        </p:grpSpPr>
        <p:sp>
          <p:nvSpPr>
            <p:cNvPr id="21" name="object 21" descr=""/>
            <p:cNvSpPr/>
            <p:nvPr/>
          </p:nvSpPr>
          <p:spPr>
            <a:xfrm>
              <a:off x="3257550" y="6325199"/>
              <a:ext cx="1605280" cy="0"/>
            </a:xfrm>
            <a:custGeom>
              <a:avLst/>
              <a:gdLst/>
              <a:ahLst/>
              <a:cxnLst/>
              <a:rect l="l" t="t" r="r" b="b"/>
              <a:pathLst>
                <a:path w="1605279" h="0">
                  <a:moveTo>
                    <a:pt x="0" y="0"/>
                  </a:moveTo>
                  <a:lnTo>
                    <a:pt x="1605280" y="0"/>
                  </a:lnTo>
                </a:path>
              </a:pathLst>
            </a:custGeom>
            <a:ln w="21590">
              <a:solidFill>
                <a:srgbClr val="000000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 descr=""/>
            <p:cNvSpPr/>
            <p:nvPr/>
          </p:nvSpPr>
          <p:spPr>
            <a:xfrm>
              <a:off x="3239770" y="6307419"/>
              <a:ext cx="1605280" cy="0"/>
            </a:xfrm>
            <a:custGeom>
              <a:avLst/>
              <a:gdLst/>
              <a:ahLst/>
              <a:cxnLst/>
              <a:rect l="l" t="t" r="r" b="b"/>
              <a:pathLst>
                <a:path w="1605279" h="0">
                  <a:moveTo>
                    <a:pt x="0" y="0"/>
                  </a:moveTo>
                  <a:lnTo>
                    <a:pt x="1605280" y="0"/>
                  </a:lnTo>
                </a:path>
              </a:pathLst>
            </a:custGeom>
            <a:ln w="21590">
              <a:solidFill>
                <a:srgbClr val="FFFFFF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3" name="object 23" descr=""/>
          <p:cNvSpPr/>
          <p:nvPr/>
        </p:nvSpPr>
        <p:spPr>
          <a:xfrm>
            <a:off x="143510" y="6624920"/>
            <a:ext cx="8315959" cy="755650"/>
          </a:xfrm>
          <a:custGeom>
            <a:avLst/>
            <a:gdLst/>
            <a:ahLst/>
            <a:cxnLst/>
            <a:rect l="l" t="t" r="r" b="b"/>
            <a:pathLst>
              <a:path w="8315959" h="755650">
                <a:moveTo>
                  <a:pt x="4157979" y="755650"/>
                </a:moveTo>
                <a:lnTo>
                  <a:pt x="0" y="755650"/>
                </a:lnTo>
                <a:lnTo>
                  <a:pt x="0" y="0"/>
                </a:lnTo>
                <a:lnTo>
                  <a:pt x="8315960" y="0"/>
                </a:lnTo>
                <a:lnTo>
                  <a:pt x="8315960" y="755650"/>
                </a:lnTo>
                <a:lnTo>
                  <a:pt x="4157979" y="755650"/>
                </a:lnTo>
                <a:close/>
              </a:path>
            </a:pathLst>
          </a:custGeom>
          <a:ln w="36659">
            <a:solidFill>
              <a:srgbClr val="EC1B23"/>
            </a:solidFill>
          </a:ln>
        </p:spPr>
        <p:txBody>
          <a:bodyPr wrap="square" lIns="0" tIns="0" rIns="0" bIns="0" rtlCol="0"/>
          <a:lstStyle/>
          <a:p/>
        </p:txBody>
      </p:sp>
      <p:sp>
        <p:nvSpPr>
          <p:cNvPr id="24" name="object 24" descr=""/>
          <p:cNvSpPr txBox="1"/>
          <p:nvPr/>
        </p:nvSpPr>
        <p:spPr>
          <a:xfrm>
            <a:off x="1884679" y="7117680"/>
            <a:ext cx="3355975" cy="280035"/>
          </a:xfrm>
          <a:prstGeom prst="rect">
            <a:avLst/>
          </a:prstGeom>
        </p:spPr>
        <p:txBody>
          <a:bodyPr wrap="square" lIns="0" tIns="15240" rIns="0" bIns="0" rtlCol="0" vert="horz">
            <a:spAutoFit/>
          </a:bodyPr>
          <a:lstStyle/>
          <a:p>
            <a:pPr>
              <a:lnSpc>
                <a:spcPct val="100000"/>
              </a:lnSpc>
              <a:spcBef>
                <a:spcPts val="120"/>
              </a:spcBef>
              <a:tabLst>
                <a:tab pos="3178175" algn="l"/>
              </a:tabLst>
            </a:pPr>
            <a:r>
              <a:rPr dirty="0" sz="1650" spc="60" i="1">
                <a:solidFill>
                  <a:srgbClr val="FFFFFF"/>
                </a:solidFill>
                <a:latin typeface="Times New Roman"/>
                <a:cs typeface="Times New Roman"/>
              </a:rPr>
              <a:t>s'</a:t>
            </a:r>
            <a:r>
              <a:rPr dirty="0" sz="1650" spc="1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i="1">
                <a:solidFill>
                  <a:srgbClr val="FFFFFF"/>
                </a:solidFill>
                <a:latin typeface="Times New Roman"/>
                <a:cs typeface="Times New Roman"/>
              </a:rPr>
              <a:t>,</a:t>
            </a:r>
            <a:r>
              <a:rPr dirty="0" sz="1650" spc="-21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1650" spc="-50" i="1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dirty="0" sz="1650" i="1">
                <a:solidFill>
                  <a:srgbClr val="FFFFFF"/>
                </a:solidFill>
                <a:latin typeface="Times New Roman"/>
                <a:cs typeface="Times New Roman"/>
              </a:rPr>
              <a:t>	</a:t>
            </a:r>
            <a:r>
              <a:rPr dirty="0" sz="1650" spc="25" i="1">
                <a:solidFill>
                  <a:srgbClr val="FFFFFF"/>
                </a:solidFill>
                <a:latin typeface="Times New Roman"/>
                <a:cs typeface="Times New Roman"/>
              </a:rPr>
              <a:t>a'</a:t>
            </a:r>
            <a:endParaRPr sz="1650">
              <a:latin typeface="Times New Roman"/>
              <a:cs typeface="Times New Roman"/>
            </a:endParaRPr>
          </a:p>
        </p:txBody>
      </p:sp>
      <p:sp>
        <p:nvSpPr>
          <p:cNvPr id="25" name="object 25" descr=""/>
          <p:cNvSpPr txBox="1"/>
          <p:nvPr/>
        </p:nvSpPr>
        <p:spPr>
          <a:xfrm>
            <a:off x="384809" y="5729214"/>
            <a:ext cx="7910195" cy="1417320"/>
          </a:xfrm>
          <a:prstGeom prst="rect">
            <a:avLst/>
          </a:prstGeom>
        </p:spPr>
        <p:txBody>
          <a:bodyPr wrap="square" lIns="0" tIns="137160" rIns="0" bIns="0" rtlCol="0" vert="horz">
            <a:spAutoFit/>
          </a:bodyPr>
          <a:lstStyle/>
          <a:p>
            <a:pPr marL="1306195">
              <a:lnSpc>
                <a:spcPct val="100000"/>
              </a:lnSpc>
              <a:spcBef>
                <a:spcPts val="1080"/>
              </a:spcBef>
            </a:pPr>
            <a:r>
              <a:rPr dirty="0" sz="3200" b="1">
                <a:solidFill>
                  <a:srgbClr val="FFFFFF"/>
                </a:solidFill>
                <a:latin typeface="Times New Roman"/>
                <a:cs typeface="Times New Roman"/>
              </a:rPr>
              <a:t>Bellman</a:t>
            </a:r>
            <a:r>
              <a:rPr dirty="0" sz="3200" b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3200" spc="-10" b="1">
                <a:solidFill>
                  <a:srgbClr val="FFFFFF"/>
                </a:solidFill>
                <a:latin typeface="Times New Roman"/>
                <a:cs typeface="Times New Roman"/>
              </a:rPr>
              <a:t>Equation</a:t>
            </a:r>
            <a:endParaRPr sz="3200">
              <a:latin typeface="Times New Roman"/>
              <a:cs typeface="Times New Roman"/>
            </a:endParaRPr>
          </a:p>
          <a:p>
            <a:pPr marL="38100">
              <a:lnSpc>
                <a:spcPct val="100000"/>
              </a:lnSpc>
              <a:spcBef>
                <a:spcPts val="1270"/>
              </a:spcBef>
            </a:pP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q</a:t>
            </a:r>
            <a:r>
              <a:rPr dirty="0" baseline="-14705" sz="2550">
                <a:solidFill>
                  <a:srgbClr val="FFFFFF"/>
                </a:solidFill>
                <a:latin typeface="Cambria"/>
                <a:cs typeface="Cambria"/>
              </a:rPr>
              <a:t>π</a:t>
            </a:r>
            <a:r>
              <a:rPr dirty="0" baseline="-14705" sz="2550" spc="-322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spc="-125">
                <a:solidFill>
                  <a:srgbClr val="FFFFFF"/>
                </a:solidFill>
                <a:latin typeface="Cambria"/>
                <a:cs typeface="Cambria"/>
              </a:rPr>
              <a:t>(</a:t>
            </a:r>
            <a:r>
              <a:rPr dirty="0" sz="2800" spc="-32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-23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114" i="1">
                <a:solidFill>
                  <a:srgbClr val="FFFFFF"/>
                </a:solidFill>
                <a:latin typeface="Times New Roman"/>
                <a:cs typeface="Times New Roman"/>
              </a:rPr>
              <a:t>,a</a:t>
            </a:r>
            <a:r>
              <a:rPr dirty="0" sz="2800" spc="-39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330">
                <a:solidFill>
                  <a:srgbClr val="FFFFFF"/>
                </a:solidFill>
                <a:latin typeface="Cambria"/>
                <a:cs typeface="Cambria"/>
              </a:rPr>
              <a:t>)=</a:t>
            </a:r>
            <a:r>
              <a:rPr dirty="0" baseline="-4115" sz="6075" spc="494">
                <a:solidFill>
                  <a:srgbClr val="FFFFFF"/>
                </a:solidFill>
                <a:latin typeface="Cambria"/>
                <a:cs typeface="Cambria"/>
              </a:rPr>
              <a:t>∑</a:t>
            </a:r>
            <a:r>
              <a:rPr dirty="0" baseline="-4115" sz="6075" spc="-13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p</a:t>
            </a:r>
            <a:r>
              <a:rPr dirty="0" sz="2800" spc="-39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>
                <a:solidFill>
                  <a:srgbClr val="FFFFFF"/>
                </a:solidFill>
                <a:latin typeface="Cambria"/>
                <a:cs typeface="Cambria"/>
              </a:rPr>
              <a:t>(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-22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'</a:t>
            </a:r>
            <a:r>
              <a:rPr dirty="0" sz="2800" spc="-20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125" i="1">
                <a:solidFill>
                  <a:srgbClr val="FFFFFF"/>
                </a:solidFill>
                <a:latin typeface="Times New Roman"/>
                <a:cs typeface="Times New Roman"/>
              </a:rPr>
              <a:t>,r</a:t>
            </a:r>
            <a:r>
              <a:rPr dirty="0" baseline="6802" sz="3675" spc="187">
                <a:solidFill>
                  <a:srgbClr val="FFFFFF"/>
                </a:solidFill>
                <a:latin typeface="Cambria"/>
                <a:cs typeface="Cambria"/>
              </a:rPr>
              <a:t>|</a:t>
            </a:r>
            <a:r>
              <a:rPr dirty="0" sz="2800" spc="125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-229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,</a:t>
            </a:r>
            <a:r>
              <a:rPr dirty="0" sz="2800" spc="-30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dirty="0" sz="2800">
                <a:solidFill>
                  <a:srgbClr val="FFFFFF"/>
                </a:solidFill>
                <a:latin typeface="Cambria"/>
                <a:cs typeface="Cambria"/>
              </a:rPr>
              <a:t>)[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r</a:t>
            </a:r>
            <a:r>
              <a:rPr dirty="0" sz="2800" spc="-229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215">
                <a:solidFill>
                  <a:srgbClr val="FFFFFF"/>
                </a:solidFill>
                <a:latin typeface="Cambria"/>
                <a:cs typeface="Cambria"/>
              </a:rPr>
              <a:t>+</a:t>
            </a:r>
            <a:r>
              <a:rPr dirty="0" sz="2900" spc="215">
                <a:solidFill>
                  <a:srgbClr val="FFFFFF"/>
                </a:solidFill>
                <a:latin typeface="Cambria"/>
                <a:cs typeface="Cambria"/>
              </a:rPr>
              <a:t>γ</a:t>
            </a:r>
            <a:r>
              <a:rPr dirty="0" sz="2900" spc="-19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baseline="-4115" sz="6075" spc="555">
                <a:solidFill>
                  <a:srgbClr val="FFFFFF"/>
                </a:solidFill>
                <a:latin typeface="Cambria"/>
                <a:cs typeface="Cambria"/>
              </a:rPr>
              <a:t>∑</a:t>
            </a:r>
            <a:r>
              <a:rPr dirty="0" baseline="-4115" sz="6075" spc="-382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900" spc="-215">
                <a:solidFill>
                  <a:srgbClr val="FFFFFF"/>
                </a:solidFill>
                <a:latin typeface="Cambria"/>
                <a:cs typeface="Cambria"/>
              </a:rPr>
              <a:t>π</a:t>
            </a:r>
            <a:r>
              <a:rPr dirty="0" sz="2900" spc="-305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>
                <a:solidFill>
                  <a:srgbClr val="FFFFFF"/>
                </a:solidFill>
                <a:latin typeface="Cambria"/>
                <a:cs typeface="Cambria"/>
              </a:rPr>
              <a:t>(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a</a:t>
            </a:r>
            <a:r>
              <a:rPr dirty="0" sz="2800" spc="-22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55" i="1">
                <a:solidFill>
                  <a:srgbClr val="FFFFFF"/>
                </a:solidFill>
                <a:latin typeface="Times New Roman"/>
                <a:cs typeface="Times New Roman"/>
              </a:rPr>
              <a:t>'</a:t>
            </a:r>
            <a:r>
              <a:rPr dirty="0" baseline="6802" sz="3675" spc="82">
                <a:solidFill>
                  <a:srgbClr val="FFFFFF"/>
                </a:solidFill>
                <a:latin typeface="Cambria"/>
                <a:cs typeface="Cambria"/>
              </a:rPr>
              <a:t>|</a:t>
            </a:r>
            <a:r>
              <a:rPr dirty="0" sz="2800" spc="55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-39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'</a:t>
            </a:r>
            <a:r>
              <a:rPr dirty="0" sz="2800" spc="-36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-125">
                <a:solidFill>
                  <a:srgbClr val="FFFFFF"/>
                </a:solidFill>
                <a:latin typeface="Cambria"/>
                <a:cs typeface="Cambria"/>
              </a:rPr>
              <a:t>)</a:t>
            </a:r>
            <a:r>
              <a:rPr dirty="0" sz="2800" spc="-33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q</a:t>
            </a:r>
            <a:r>
              <a:rPr dirty="0" baseline="-14705" sz="2550">
                <a:solidFill>
                  <a:srgbClr val="FFFFFF"/>
                </a:solidFill>
                <a:latin typeface="Cambria"/>
                <a:cs typeface="Cambria"/>
              </a:rPr>
              <a:t>π</a:t>
            </a:r>
            <a:r>
              <a:rPr dirty="0" baseline="-14705" sz="2550" spc="-82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dirty="0" sz="2800">
                <a:solidFill>
                  <a:srgbClr val="FFFFFF"/>
                </a:solidFill>
                <a:latin typeface="Cambria"/>
                <a:cs typeface="Cambria"/>
              </a:rPr>
              <a:t>(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s</a:t>
            </a:r>
            <a:r>
              <a:rPr dirty="0" sz="2800" spc="-23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'</a:t>
            </a:r>
            <a:r>
              <a:rPr dirty="0" sz="2800" spc="-190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i="1">
                <a:solidFill>
                  <a:srgbClr val="FFFFFF"/>
                </a:solidFill>
                <a:latin typeface="Times New Roman"/>
                <a:cs typeface="Times New Roman"/>
              </a:rPr>
              <a:t>,</a:t>
            </a:r>
            <a:r>
              <a:rPr dirty="0" sz="2800" spc="-31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150" i="1">
                <a:solidFill>
                  <a:srgbClr val="FFFFFF"/>
                </a:solidFill>
                <a:latin typeface="Times New Roman"/>
                <a:cs typeface="Times New Roman"/>
              </a:rPr>
              <a:t>a'</a:t>
            </a:r>
            <a:r>
              <a:rPr dirty="0" sz="2800" spc="-365" i="1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dirty="0" sz="2800" spc="-25">
                <a:solidFill>
                  <a:srgbClr val="FFFFFF"/>
                </a:solidFill>
                <a:latin typeface="Cambria"/>
                <a:cs typeface="Cambria"/>
              </a:rPr>
              <a:t>)]</a:t>
            </a:r>
            <a:endParaRPr sz="28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eco-blue</dc:title>
  <dcterms:created xsi:type="dcterms:W3CDTF">2023-07-30T17:12:06Z</dcterms:created>
  <dcterms:modified xsi:type="dcterms:W3CDTF">2023-07-30T17:12:06Z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2020-10-04T00:00:00Z</vt:filetime>
  </property>
  <property fmtid="{D5CDD505-2E9C-101B-9397-08002B2CF9AE}" pid="3" name="Creator">
    <vt:lpwstr>Impress</vt:lpwstr>
  </property>
  <property fmtid="{D5CDD505-2E9C-101B-9397-08002B2CF9AE}" pid="4" name="Producer">
    <vt:lpwstr>LibreOffice 6.0</vt:lpwstr>
  </property>
  <property fmtid="{D5CDD505-2E9C-101B-9397-08002B2CF9AE}" pid="5" name="LastSaved">
    <vt:filetime>2020-10-04T00:00:00Z</vt:filetime>
  </property>
</Properties>
</file>